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rawings/drawing4.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rawings/drawing5.xml" ContentType="application/vnd.openxmlformats-officedocument.drawingml.chartshapes+xml"/>
  <Override PartName="/ppt/drawings/drawing6.xml" ContentType="application/vnd.openxmlformats-officedocument.drawingml.chartshapes+xml"/>
  <Override PartName="/ppt/drawings/drawing7.xml" ContentType="application/vnd.openxmlformats-officedocument.drawingml.chartshapes+xml"/>
  <Override PartName="/ppt/drawings/drawing8.xml" ContentType="application/vnd.openxmlformats-officedocument.drawingml.chartshapes+xml"/>
  <Override PartName="/ppt/drawings/drawing1.xml" ContentType="application/vnd.openxmlformats-officedocument.drawingml.chartshapes+xml"/>
  <Override PartName="/ppt/drawings/drawing9.xml" ContentType="application/vnd.openxmlformats-officedocument.drawingml.chartshapes+xml"/>
  <Override PartName="/ppt/drawings/drawing10.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11.xml" ContentType="application/vnd.openxmlformats-officedocument.drawingml.chartshapes+xml"/>
  <Override PartName="/ppt/drawings/drawing12.xml" ContentType="application/vnd.openxmlformats-officedocument.drawingml.chartshapes+xml"/>
  <Override PartName="/ppt/drawings/drawing13.xml" ContentType="application/vnd.openxmlformats-officedocument.drawingml.chartshapes+xml"/>
  <Override PartName="/ppt/drawings/drawing14.xml" ContentType="application/vnd.openxmlformats-officedocument.drawingml.chartshapes+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olors13.xml" ContentType="application/vnd.ms-office.chartcolorstyle+xml"/>
  <Override PartName="/ppt/charts/chart13.xml" ContentType="application/vnd.openxmlformats-officedocument.drawingml.chart+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style12.xml" ContentType="application/vnd.ms-office.chart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1.xml" ContentType="application/vnd.ms-office.chartstyle+xml"/>
  <Override PartName="/ppt/charts/chart12.xml" ContentType="application/vnd.openxmlformats-officedocument.drawingml.chart+xml"/>
  <Override PartName="/ppt/charts/colors12.xml" ContentType="application/vnd.ms-office.chartcolorstyl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olors11.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8" r:id="rId5"/>
    <p:sldId id="293" r:id="rId6"/>
    <p:sldId id="259" r:id="rId7"/>
    <p:sldId id="260" r:id="rId8"/>
    <p:sldId id="261" r:id="rId9"/>
    <p:sldId id="262" r:id="rId10"/>
    <p:sldId id="263" r:id="rId11"/>
    <p:sldId id="264" r:id="rId12"/>
    <p:sldId id="266" r:id="rId13"/>
    <p:sldId id="273" r:id="rId14"/>
    <p:sldId id="267" r:id="rId15"/>
    <p:sldId id="268" r:id="rId16"/>
    <p:sldId id="269" r:id="rId17"/>
    <p:sldId id="271" r:id="rId18"/>
    <p:sldId id="270" r:id="rId19"/>
    <p:sldId id="274" r:id="rId20"/>
    <p:sldId id="275" r:id="rId21"/>
    <p:sldId id="278" r:id="rId22"/>
    <p:sldId id="280" r:id="rId23"/>
    <p:sldId id="284" r:id="rId24"/>
    <p:sldId id="290" r:id="rId25"/>
    <p:sldId id="287" r:id="rId26"/>
    <p:sldId id="291" r:id="rId27"/>
    <p:sldId id="285" r:id="rId28"/>
    <p:sldId id="282" r:id="rId29"/>
    <p:sldId id="283" r:id="rId30"/>
    <p:sldId id="289" r:id="rId31"/>
    <p:sldId id="286"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16" autoAdjust="0"/>
    <p:restoredTop sz="94660"/>
  </p:normalViewPr>
  <p:slideViewPr>
    <p:cSldViewPr snapToGrid="0">
      <p:cViewPr varScale="1">
        <p:scale>
          <a:sx n="45" d="100"/>
          <a:sy n="45" d="100"/>
        </p:scale>
        <p:origin x="68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auau.corp\dfsroot\_Secure\ADL_PHIDU\projects\ANPHA_tender\report_and_data\chapter%202\data\Data_plus_2022NH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lauau.corp\dfsroot\_Secure\ADL_PHIDU\projects\Mortality_time_series_SES\Inequality_time_series\2022\1987_2019_cause_sex_all-age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file:///\\lauau.corp\dfsroot\_Secure\ADL_PHIDU\projects\Mortality_time_series_SES\Inequality_time_series\2022\1987-2022%20mortality-time-series-Aust.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oleObject" Target="file:///\\lauau.corp\dfsroot\_Secure\ADL_PHIDU\projects\Mortality_time_series_SES\Inequality_time_series\2022\1987-2022%20mortality-time-series-Aust-state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oleObject" Target="file:///\\lauau.corp\dfsroot\_Secure\ADL_PHIDU\projects\Mortality_time_series_SES\Inequality_time_series\2022\1987-2022%20mortality-time-series-Aust.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lauau.corp\dfsroot\_Secure\ADL_PHIDU\projects\Mortality_time_series_SES\A_Mortality_time_series_Indigenous_status\Indigenous_non_Indigenous_premature%20deaths_by_quintile_year_5_state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lauau.corp\dfsroot\_Secure\ADL_PHIDU\projects\Mortality_time_series_SES\A_Mortality_time_series_Indigenous_status\Indigenous_non_Indigenous_premature%20deaths_by_quintile_year_5_stat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lauau.corp\dfsroot\_Secure\ADL_PHIDU\presentations\Torrens_2024\Mental_healt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lauau.corp\dfsroot\_Secure\ADL_PHIDU\presentations\Torrens_2024\Mental_healt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lauau.corp\dfsroot\_Secure\ADL_PHIDU\presentations\Torrens_2024\Mental_healt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lauau.corp\dfsroot\_Secure\ADL_PHIDU\presentations\Torrens_2024\Mental_health.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lauau.corp\dfsroot\_Secure\ADL_PHIDU\presentations\Torrens_2024\Mental_health.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lauau.corp\dfsroot\_Secure\ADL_PHIDU\presentations\Torrens_2024\Mental_health.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lauau.corp\dfsroot\_Secure\ADL_PHIDU\data\Mental_health-NSMHWB\Copy%20of%20Updated-AHPC_dat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lauau.corp\dfsroot\_Secure\ADL_PHIDU\projects\AHPC\Health_Tracker\2024\Updated-AHPC_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sz="1600" baseline="0">
                <a:solidFill>
                  <a:schemeClr val="bg1"/>
                </a:solidFill>
              </a:rPr>
              <a:t>Measured Body Mass Index, Persons aged 18+</a:t>
            </a:r>
          </a:p>
        </c:rich>
      </c:tx>
      <c:overlay val="0"/>
    </c:title>
    <c:autoTitleDeleted val="0"/>
    <c:plotArea>
      <c:layout>
        <c:manualLayout>
          <c:layoutTarget val="inner"/>
          <c:xMode val="edge"/>
          <c:yMode val="edge"/>
          <c:x val="8.2006793337398326E-2"/>
          <c:y val="7.7672899246727281E-2"/>
          <c:w val="0.81016013368781925"/>
          <c:h val="0.82272608338818332"/>
        </c:manualLayout>
      </c:layout>
      <c:lineChart>
        <c:grouping val="standard"/>
        <c:varyColors val="0"/>
        <c:ser>
          <c:idx val="0"/>
          <c:order val="0"/>
          <c:tx>
            <c:strRef>
              <c:f>'[2]BMI scores graph'!$B$6</c:f>
              <c:strCache>
                <c:ptCount val="1"/>
                <c:pt idx="0">
                  <c:v>1995</c:v>
                </c:pt>
              </c:strCache>
            </c:strRef>
          </c:tx>
          <c:marker>
            <c:symbol val="none"/>
          </c:marker>
          <c:cat>
            <c:numRef>
              <c:f>'[2]BMI scores graph'!$A$7:$A$36</c:f>
              <c:numCache>
                <c:formatCode>General</c:formatCode>
                <c:ptCount val="30"/>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31</c:v>
                </c:pt>
                <c:pt idx="15">
                  <c:v>32</c:v>
                </c:pt>
                <c:pt idx="16">
                  <c:v>33</c:v>
                </c:pt>
                <c:pt idx="17">
                  <c:v>34</c:v>
                </c:pt>
                <c:pt idx="18">
                  <c:v>35</c:v>
                </c:pt>
                <c:pt idx="19">
                  <c:v>36</c:v>
                </c:pt>
                <c:pt idx="20">
                  <c:v>37</c:v>
                </c:pt>
                <c:pt idx="21">
                  <c:v>38</c:v>
                </c:pt>
                <c:pt idx="22">
                  <c:v>39</c:v>
                </c:pt>
                <c:pt idx="23">
                  <c:v>40</c:v>
                </c:pt>
                <c:pt idx="24">
                  <c:v>41</c:v>
                </c:pt>
                <c:pt idx="25">
                  <c:v>42</c:v>
                </c:pt>
                <c:pt idx="26">
                  <c:v>43</c:v>
                </c:pt>
                <c:pt idx="27">
                  <c:v>44</c:v>
                </c:pt>
                <c:pt idx="28">
                  <c:v>45</c:v>
                </c:pt>
                <c:pt idx="29">
                  <c:v>46</c:v>
                </c:pt>
              </c:numCache>
            </c:numRef>
          </c:cat>
          <c:val>
            <c:numRef>
              <c:f>'[2]BMI scores graph'!$B$7:$B$36</c:f>
              <c:numCache>
                <c:formatCode>General</c:formatCode>
                <c:ptCount val="30"/>
                <c:pt idx="0">
                  <c:v>0.56955459938627406</c:v>
                </c:pt>
                <c:pt idx="1">
                  <c:v>1.6301114112471788</c:v>
                </c:pt>
                <c:pt idx="2">
                  <c:v>3.4183234818548507</c:v>
                </c:pt>
                <c:pt idx="3">
                  <c:v>4.7141084576038894</c:v>
                </c:pt>
                <c:pt idx="4">
                  <c:v>6.6599385661194068</c:v>
                </c:pt>
                <c:pt idx="5">
                  <c:v>7.81383283479048</c:v>
                </c:pt>
                <c:pt idx="6">
                  <c:v>8.9463691890174672</c:v>
                </c:pt>
                <c:pt idx="7">
                  <c:v>9.7739194278040049</c:v>
                </c:pt>
                <c:pt idx="8">
                  <c:v>9.120258464471668</c:v>
                </c:pt>
                <c:pt idx="9">
                  <c:v>8.7300858323101895</c:v>
                </c:pt>
                <c:pt idx="10">
                  <c:v>7.987645503664897</c:v>
                </c:pt>
                <c:pt idx="11">
                  <c:v>6.2799699303853025</c:v>
                </c:pt>
                <c:pt idx="12">
                  <c:v>5.457192281519375</c:v>
                </c:pt>
                <c:pt idx="13">
                  <c:v>4.0938173204259414</c:v>
                </c:pt>
                <c:pt idx="14">
                  <c:v>3.3067000344499791</c:v>
                </c:pt>
                <c:pt idx="15">
                  <c:v>2.5659756931918736</c:v>
                </c:pt>
                <c:pt idx="16">
                  <c:v>2.0143623547912703</c:v>
                </c:pt>
                <c:pt idx="17">
                  <c:v>1.7506748465129718</c:v>
                </c:pt>
                <c:pt idx="18">
                  <c:v>1.3017219856823834</c:v>
                </c:pt>
                <c:pt idx="19">
                  <c:v>0.77128270593438231</c:v>
                </c:pt>
                <c:pt idx="20">
                  <c:v>0.68188282732516869</c:v>
                </c:pt>
                <c:pt idx="21">
                  <c:v>0.42490605543604504</c:v>
                </c:pt>
                <c:pt idx="22">
                  <c:v>0.46992008171777078</c:v>
                </c:pt>
                <c:pt idx="23">
                  <c:v>0.2381162319460316</c:v>
                </c:pt>
                <c:pt idx="24">
                  <c:v>0.27114132849138889</c:v>
                </c:pt>
                <c:pt idx="25">
                  <c:v>0.20473108447568428</c:v>
                </c:pt>
                <c:pt idx="26">
                  <c:v>0.13459776068242366</c:v>
                </c:pt>
                <c:pt idx="27">
                  <c:v>0.10638355734757073</c:v>
                </c:pt>
                <c:pt idx="28">
                  <c:v>8.443577223913909E-2</c:v>
                </c:pt>
                <c:pt idx="29">
                  <c:v>2.6475233973731145E-2</c:v>
                </c:pt>
              </c:numCache>
            </c:numRef>
          </c:val>
          <c:smooth val="0"/>
          <c:extLst>
            <c:ext xmlns:c16="http://schemas.microsoft.com/office/drawing/2014/chart" uri="{C3380CC4-5D6E-409C-BE32-E72D297353CC}">
              <c16:uniqueId val="{00000000-B824-40AA-92A4-B2E52C2C8836}"/>
            </c:ext>
          </c:extLst>
        </c:ser>
        <c:ser>
          <c:idx val="2"/>
          <c:order val="1"/>
          <c:tx>
            <c:strRef>
              <c:f>'[2]BMI scores graph'!$C$6</c:f>
              <c:strCache>
                <c:ptCount val="1"/>
                <c:pt idx="0">
                  <c:v>2007-08</c:v>
                </c:pt>
              </c:strCache>
            </c:strRef>
          </c:tx>
          <c:marker>
            <c:symbol val="none"/>
          </c:marker>
          <c:val>
            <c:numRef>
              <c:f>'[2]BMI scores graph'!$C$7:$C$36</c:f>
              <c:numCache>
                <c:formatCode>General</c:formatCode>
                <c:ptCount val="30"/>
                <c:pt idx="0">
                  <c:v>0.87</c:v>
                </c:pt>
                <c:pt idx="1">
                  <c:v>1.75</c:v>
                </c:pt>
                <c:pt idx="2">
                  <c:v>3.07</c:v>
                </c:pt>
                <c:pt idx="3">
                  <c:v>4.22</c:v>
                </c:pt>
                <c:pt idx="4">
                  <c:v>5.18</c:v>
                </c:pt>
                <c:pt idx="5">
                  <c:v>7.02</c:v>
                </c:pt>
                <c:pt idx="6">
                  <c:v>7.99</c:v>
                </c:pt>
                <c:pt idx="7">
                  <c:v>8.2899999999999991</c:v>
                </c:pt>
                <c:pt idx="8">
                  <c:v>9.01</c:v>
                </c:pt>
                <c:pt idx="9">
                  <c:v>7.57</c:v>
                </c:pt>
                <c:pt idx="10">
                  <c:v>7.58</c:v>
                </c:pt>
                <c:pt idx="11">
                  <c:v>6.77</c:v>
                </c:pt>
                <c:pt idx="12">
                  <c:v>5.72</c:v>
                </c:pt>
                <c:pt idx="13">
                  <c:v>4.78</c:v>
                </c:pt>
                <c:pt idx="14">
                  <c:v>3.19</c:v>
                </c:pt>
                <c:pt idx="15">
                  <c:v>3.62</c:v>
                </c:pt>
                <c:pt idx="16">
                  <c:v>2.9</c:v>
                </c:pt>
                <c:pt idx="17">
                  <c:v>2.0699999999999998</c:v>
                </c:pt>
                <c:pt idx="18">
                  <c:v>1.79</c:v>
                </c:pt>
                <c:pt idx="19">
                  <c:v>1.25</c:v>
                </c:pt>
                <c:pt idx="20">
                  <c:v>1.26</c:v>
                </c:pt>
                <c:pt idx="21">
                  <c:v>0.84</c:v>
                </c:pt>
                <c:pt idx="22">
                  <c:v>0.68</c:v>
                </c:pt>
                <c:pt idx="23">
                  <c:v>0.46</c:v>
                </c:pt>
                <c:pt idx="24">
                  <c:v>0.38</c:v>
                </c:pt>
                <c:pt idx="25">
                  <c:v>0.24</c:v>
                </c:pt>
                <c:pt idx="26">
                  <c:v>0.23</c:v>
                </c:pt>
                <c:pt idx="27">
                  <c:v>0.14000000000000001</c:v>
                </c:pt>
                <c:pt idx="28">
                  <c:v>0.15</c:v>
                </c:pt>
                <c:pt idx="29">
                  <c:v>0.11</c:v>
                </c:pt>
              </c:numCache>
            </c:numRef>
          </c:val>
          <c:smooth val="0"/>
          <c:extLst>
            <c:ext xmlns:c16="http://schemas.microsoft.com/office/drawing/2014/chart" uri="{C3380CC4-5D6E-409C-BE32-E72D297353CC}">
              <c16:uniqueId val="{00000001-B824-40AA-92A4-B2E52C2C8836}"/>
            </c:ext>
          </c:extLst>
        </c:ser>
        <c:ser>
          <c:idx val="1"/>
          <c:order val="2"/>
          <c:tx>
            <c:strRef>
              <c:f>'[2]BMI scores graph'!$D$6</c:f>
              <c:strCache>
                <c:ptCount val="1"/>
                <c:pt idx="0">
                  <c:v>2011-12</c:v>
                </c:pt>
              </c:strCache>
            </c:strRef>
          </c:tx>
          <c:marker>
            <c:symbol val="none"/>
          </c:marker>
          <c:cat>
            <c:numRef>
              <c:f>'[2]BMI scores graph'!$A$7:$A$36</c:f>
              <c:numCache>
                <c:formatCode>General</c:formatCode>
                <c:ptCount val="30"/>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31</c:v>
                </c:pt>
                <c:pt idx="15">
                  <c:v>32</c:v>
                </c:pt>
                <c:pt idx="16">
                  <c:v>33</c:v>
                </c:pt>
                <c:pt idx="17">
                  <c:v>34</c:v>
                </c:pt>
                <c:pt idx="18">
                  <c:v>35</c:v>
                </c:pt>
                <c:pt idx="19">
                  <c:v>36</c:v>
                </c:pt>
                <c:pt idx="20">
                  <c:v>37</c:v>
                </c:pt>
                <c:pt idx="21">
                  <c:v>38</c:v>
                </c:pt>
                <c:pt idx="22">
                  <c:v>39</c:v>
                </c:pt>
                <c:pt idx="23">
                  <c:v>40</c:v>
                </c:pt>
                <c:pt idx="24">
                  <c:v>41</c:v>
                </c:pt>
                <c:pt idx="25">
                  <c:v>42</c:v>
                </c:pt>
                <c:pt idx="26">
                  <c:v>43</c:v>
                </c:pt>
                <c:pt idx="27">
                  <c:v>44</c:v>
                </c:pt>
                <c:pt idx="28">
                  <c:v>45</c:v>
                </c:pt>
                <c:pt idx="29">
                  <c:v>46</c:v>
                </c:pt>
              </c:numCache>
            </c:numRef>
          </c:cat>
          <c:val>
            <c:numRef>
              <c:f>'[2]BMI scores graph'!$D$7:$D$36</c:f>
              <c:numCache>
                <c:formatCode>General</c:formatCode>
                <c:ptCount val="30"/>
                <c:pt idx="0">
                  <c:v>0.59</c:v>
                </c:pt>
                <c:pt idx="1">
                  <c:v>1.63</c:v>
                </c:pt>
                <c:pt idx="2">
                  <c:v>2.81</c:v>
                </c:pt>
                <c:pt idx="3">
                  <c:v>4.2699999999999996</c:v>
                </c:pt>
                <c:pt idx="4">
                  <c:v>5.5</c:v>
                </c:pt>
                <c:pt idx="5">
                  <c:v>6.33</c:v>
                </c:pt>
                <c:pt idx="6">
                  <c:v>7.21</c:v>
                </c:pt>
                <c:pt idx="7">
                  <c:v>8.02</c:v>
                </c:pt>
                <c:pt idx="8">
                  <c:v>7.78</c:v>
                </c:pt>
                <c:pt idx="9">
                  <c:v>7.44</c:v>
                </c:pt>
                <c:pt idx="10">
                  <c:v>7.38</c:v>
                </c:pt>
                <c:pt idx="11">
                  <c:v>6.57</c:v>
                </c:pt>
                <c:pt idx="12">
                  <c:v>5.86</c:v>
                </c:pt>
                <c:pt idx="13">
                  <c:v>5.26</c:v>
                </c:pt>
                <c:pt idx="14">
                  <c:v>4.29</c:v>
                </c:pt>
                <c:pt idx="15">
                  <c:v>3.56</c:v>
                </c:pt>
                <c:pt idx="16">
                  <c:v>2.92</c:v>
                </c:pt>
                <c:pt idx="17">
                  <c:v>2.34</c:v>
                </c:pt>
                <c:pt idx="18">
                  <c:v>2.15</c:v>
                </c:pt>
                <c:pt idx="19">
                  <c:v>1.4</c:v>
                </c:pt>
                <c:pt idx="20">
                  <c:v>1.24</c:v>
                </c:pt>
                <c:pt idx="21">
                  <c:v>1.1299999999999999</c:v>
                </c:pt>
                <c:pt idx="22">
                  <c:v>0.76</c:v>
                </c:pt>
                <c:pt idx="23">
                  <c:v>0.63</c:v>
                </c:pt>
                <c:pt idx="24">
                  <c:v>0.68</c:v>
                </c:pt>
                <c:pt idx="25">
                  <c:v>0.51</c:v>
                </c:pt>
                <c:pt idx="26">
                  <c:v>0.33</c:v>
                </c:pt>
                <c:pt idx="27">
                  <c:v>0.23</c:v>
                </c:pt>
                <c:pt idx="28">
                  <c:v>0.28000000000000003</c:v>
                </c:pt>
                <c:pt idx="29">
                  <c:v>0.22</c:v>
                </c:pt>
              </c:numCache>
            </c:numRef>
          </c:val>
          <c:smooth val="0"/>
          <c:extLst>
            <c:ext xmlns:c16="http://schemas.microsoft.com/office/drawing/2014/chart" uri="{C3380CC4-5D6E-409C-BE32-E72D297353CC}">
              <c16:uniqueId val="{00000002-B824-40AA-92A4-B2E52C2C8836}"/>
            </c:ext>
          </c:extLst>
        </c:ser>
        <c:ser>
          <c:idx val="3"/>
          <c:order val="3"/>
          <c:tx>
            <c:strRef>
              <c:f>'2.1_BMI_distn'!$E$4</c:f>
              <c:strCache>
                <c:ptCount val="1"/>
                <c:pt idx="0">
                  <c:v>2022</c:v>
                </c:pt>
              </c:strCache>
            </c:strRef>
          </c:tx>
          <c:marker>
            <c:symbol val="none"/>
          </c:marker>
          <c:val>
            <c:numRef>
              <c:f>'2.1_BMI_distn'!$E$5:$E$34</c:f>
              <c:numCache>
                <c:formatCode>#,##0.00</c:formatCode>
                <c:ptCount val="30"/>
                <c:pt idx="0">
                  <c:v>0.53</c:v>
                </c:pt>
                <c:pt idx="1">
                  <c:v>1.67</c:v>
                </c:pt>
                <c:pt idx="2">
                  <c:v>2.48</c:v>
                </c:pt>
                <c:pt idx="3">
                  <c:v>2.89</c:v>
                </c:pt>
                <c:pt idx="4">
                  <c:v>4.7</c:v>
                </c:pt>
                <c:pt idx="5">
                  <c:v>6.24</c:v>
                </c:pt>
                <c:pt idx="6">
                  <c:v>6.4</c:v>
                </c:pt>
                <c:pt idx="7">
                  <c:v>8.09</c:v>
                </c:pt>
                <c:pt idx="8">
                  <c:v>7.61</c:v>
                </c:pt>
                <c:pt idx="9">
                  <c:v>7.43</c:v>
                </c:pt>
                <c:pt idx="10">
                  <c:v>7.06</c:v>
                </c:pt>
                <c:pt idx="11">
                  <c:v>6.9</c:v>
                </c:pt>
                <c:pt idx="12">
                  <c:v>5.44</c:v>
                </c:pt>
                <c:pt idx="13">
                  <c:v>5.29</c:v>
                </c:pt>
                <c:pt idx="14">
                  <c:v>4.24</c:v>
                </c:pt>
                <c:pt idx="15">
                  <c:v>4.33</c:v>
                </c:pt>
                <c:pt idx="16">
                  <c:v>2.91</c:v>
                </c:pt>
                <c:pt idx="17">
                  <c:v>2.4300000000000002</c:v>
                </c:pt>
                <c:pt idx="18">
                  <c:v>2.21</c:v>
                </c:pt>
                <c:pt idx="19">
                  <c:v>1.94</c:v>
                </c:pt>
                <c:pt idx="20">
                  <c:v>1.33</c:v>
                </c:pt>
                <c:pt idx="21">
                  <c:v>1.59</c:v>
                </c:pt>
                <c:pt idx="22">
                  <c:v>1.05</c:v>
                </c:pt>
                <c:pt idx="23">
                  <c:v>1.03</c:v>
                </c:pt>
                <c:pt idx="24">
                  <c:v>0.82</c:v>
                </c:pt>
                <c:pt idx="25">
                  <c:v>0.66</c:v>
                </c:pt>
                <c:pt idx="26">
                  <c:v>0.49</c:v>
                </c:pt>
                <c:pt idx="27">
                  <c:v>0.27</c:v>
                </c:pt>
                <c:pt idx="28">
                  <c:v>0.43</c:v>
                </c:pt>
                <c:pt idx="29">
                  <c:v>0.17</c:v>
                </c:pt>
              </c:numCache>
            </c:numRef>
          </c:val>
          <c:smooth val="0"/>
          <c:extLst>
            <c:ext xmlns:c16="http://schemas.microsoft.com/office/drawing/2014/chart" uri="{C3380CC4-5D6E-409C-BE32-E72D297353CC}">
              <c16:uniqueId val="{00000003-B824-40AA-92A4-B2E52C2C8836}"/>
            </c:ext>
          </c:extLst>
        </c:ser>
        <c:dLbls>
          <c:showLegendKey val="0"/>
          <c:showVal val="0"/>
          <c:showCatName val="0"/>
          <c:showSerName val="0"/>
          <c:showPercent val="0"/>
          <c:showBubbleSize val="0"/>
        </c:dLbls>
        <c:smooth val="0"/>
        <c:axId val="102536320"/>
        <c:axId val="102538240"/>
      </c:lineChart>
      <c:catAx>
        <c:axId val="102536320"/>
        <c:scaling>
          <c:orientation val="minMax"/>
        </c:scaling>
        <c:delete val="0"/>
        <c:axPos val="b"/>
        <c:title>
          <c:tx>
            <c:rich>
              <a:bodyPr/>
              <a:lstStyle/>
              <a:p>
                <a:pPr>
                  <a:defRPr/>
                </a:pPr>
                <a:r>
                  <a:rPr lang="en-AU"/>
                  <a:t>Body Mass Index score</a:t>
                </a:r>
              </a:p>
            </c:rich>
          </c:tx>
          <c:layout>
            <c:manualLayout>
              <c:xMode val="edge"/>
              <c:yMode val="edge"/>
              <c:x val="0.40971204754281865"/>
              <c:y val="0.9644890828274949"/>
            </c:manualLayout>
          </c:layout>
          <c:overlay val="0"/>
        </c:title>
        <c:numFmt formatCode="General" sourceLinked="1"/>
        <c:majorTickMark val="none"/>
        <c:minorTickMark val="none"/>
        <c:tickLblPos val="nextTo"/>
        <c:crossAx val="102538240"/>
        <c:crosses val="autoZero"/>
        <c:auto val="1"/>
        <c:lblAlgn val="ctr"/>
        <c:lblOffset val="100"/>
        <c:noMultiLvlLbl val="0"/>
      </c:catAx>
      <c:valAx>
        <c:axId val="102538240"/>
        <c:scaling>
          <c:orientation val="minMax"/>
        </c:scaling>
        <c:delete val="0"/>
        <c:axPos val="l"/>
        <c:majorGridlines/>
        <c:title>
          <c:tx>
            <c:rich>
              <a:bodyPr/>
              <a:lstStyle/>
              <a:p>
                <a:pPr>
                  <a:defRPr/>
                </a:pPr>
                <a:r>
                  <a:rPr lang="en-AU"/>
                  <a:t>%</a:t>
                </a:r>
              </a:p>
            </c:rich>
          </c:tx>
          <c:overlay val="0"/>
        </c:title>
        <c:numFmt formatCode="General" sourceLinked="1"/>
        <c:majorTickMark val="none"/>
        <c:minorTickMark val="none"/>
        <c:tickLblPos val="nextTo"/>
        <c:crossAx val="102536320"/>
        <c:crosses val="autoZero"/>
        <c:crossBetween val="between"/>
      </c:valAx>
    </c:plotArea>
    <c:legend>
      <c:legendPos val="r"/>
      <c:overlay val="0"/>
    </c:legend>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200" baseline="0" dirty="0">
                <a:solidFill>
                  <a:schemeClr val="bg1"/>
                </a:solidFill>
                <a:latin typeface="Arial" panose="020B0604020202020204" pitchFamily="34" charset="0"/>
                <a:cs typeface="Arial" panose="020B0604020202020204" pitchFamily="34" charset="0"/>
              </a:rPr>
              <a:t>Deaths - rate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'2007-2019'!$Y$821</c:f>
              <c:strCache>
                <c:ptCount val="1"/>
                <c:pt idx="0">
                  <c:v>All ages</c:v>
                </c:pt>
              </c:strCache>
            </c:strRef>
          </c:tx>
          <c:spPr>
            <a:ln w="28575" cap="rnd">
              <a:solidFill>
                <a:srgbClr val="99CFCF"/>
              </a:solidFill>
              <a:round/>
            </a:ln>
            <a:effectLst/>
          </c:spPr>
          <c:marker>
            <c:symbol val="none"/>
          </c:marker>
          <c:cat>
            <c:numRef>
              <c:f>'2007-2019'!$X$822:$X$857</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'2007-2019'!$Y$822:$Y$857</c:f>
              <c:numCache>
                <c:formatCode>0.0</c:formatCode>
                <c:ptCount val="36"/>
                <c:pt idx="0">
                  <c:v>732.41626010169591</c:v>
                </c:pt>
                <c:pt idx="1">
                  <c:v>737.00152866408087</c:v>
                </c:pt>
                <c:pt idx="2">
                  <c:v>751.45637316445686</c:v>
                </c:pt>
                <c:pt idx="3">
                  <c:v>714.0301512701958</c:v>
                </c:pt>
                <c:pt idx="4">
                  <c:v>698.18403940480255</c:v>
                </c:pt>
                <c:pt idx="5">
                  <c:v>715.45789420943117</c:v>
                </c:pt>
                <c:pt idx="6">
                  <c:v>695.28576365533024</c:v>
                </c:pt>
                <c:pt idx="7">
                  <c:v>717.63243604355523</c:v>
                </c:pt>
                <c:pt idx="8">
                  <c:v>701.41977344230452</c:v>
                </c:pt>
                <c:pt idx="9">
                  <c:v>712.95619068402948</c:v>
                </c:pt>
                <c:pt idx="10">
                  <c:v>706.32346238571859</c:v>
                </c:pt>
                <c:pt idx="11">
                  <c:v>686.34727205639456</c:v>
                </c:pt>
                <c:pt idx="12">
                  <c:v>684.24241407680847</c:v>
                </c:pt>
                <c:pt idx="13">
                  <c:v>676.42302073821918</c:v>
                </c:pt>
                <c:pt idx="14">
                  <c:v>671.0352752501642</c:v>
                </c:pt>
                <c:pt idx="15">
                  <c:v>688.79280326210358</c:v>
                </c:pt>
                <c:pt idx="16">
                  <c:v>672.77868781633686</c:v>
                </c:pt>
                <c:pt idx="17">
                  <c:v>666.49400251974293</c:v>
                </c:pt>
                <c:pt idx="18">
                  <c:v>649.95310844447272</c:v>
                </c:pt>
                <c:pt idx="19">
                  <c:v>657.89548119106428</c:v>
                </c:pt>
                <c:pt idx="20">
                  <c:v>656.22925095211167</c:v>
                </c:pt>
                <c:pt idx="21">
                  <c:v>671.90450895695301</c:v>
                </c:pt>
                <c:pt idx="22">
                  <c:v>649.0076283294319</c:v>
                </c:pt>
                <c:pt idx="23">
                  <c:v>651.30809547186232</c:v>
                </c:pt>
                <c:pt idx="24">
                  <c:v>657.82410525185685</c:v>
                </c:pt>
                <c:pt idx="25">
                  <c:v>647.83218355136569</c:v>
                </c:pt>
                <c:pt idx="26">
                  <c:v>638.53919900295216</c:v>
                </c:pt>
                <c:pt idx="27">
                  <c:v>654.01633226721037</c:v>
                </c:pt>
                <c:pt idx="28">
                  <c:v>669.0693969570998</c:v>
                </c:pt>
                <c:pt idx="29">
                  <c:v>654.91461347852976</c:v>
                </c:pt>
                <c:pt idx="30">
                  <c:v>654.39346954285998</c:v>
                </c:pt>
                <c:pt idx="31">
                  <c:v>634.37833200921852</c:v>
                </c:pt>
                <c:pt idx="32">
                  <c:v>667.56626571393599</c:v>
                </c:pt>
                <c:pt idx="33">
                  <c:v>627.94309395153766</c:v>
                </c:pt>
                <c:pt idx="34">
                  <c:v>666.17698662307873</c:v>
                </c:pt>
                <c:pt idx="35">
                  <c:v>734.01204110504341</c:v>
                </c:pt>
              </c:numCache>
            </c:numRef>
          </c:val>
          <c:smooth val="0"/>
          <c:extLst>
            <c:ext xmlns:c16="http://schemas.microsoft.com/office/drawing/2014/chart" uri="{C3380CC4-5D6E-409C-BE32-E72D297353CC}">
              <c16:uniqueId val="{00000000-1D0B-4D43-971F-A193A2CC3B10}"/>
            </c:ext>
          </c:extLst>
        </c:ser>
        <c:ser>
          <c:idx val="1"/>
          <c:order val="1"/>
          <c:tx>
            <c:strRef>
              <c:f>'2007-2019'!$Z$821</c:f>
              <c:strCache>
                <c:ptCount val="1"/>
                <c:pt idx="0">
                  <c:v>0 to 74 yrs</c:v>
                </c:pt>
              </c:strCache>
            </c:strRef>
          </c:tx>
          <c:spPr>
            <a:ln w="28575" cap="rnd">
              <a:solidFill>
                <a:srgbClr val="008989"/>
              </a:solidFill>
              <a:round/>
            </a:ln>
            <a:effectLst/>
          </c:spPr>
          <c:marker>
            <c:symbol val="none"/>
          </c:marker>
          <c:val>
            <c:numRef>
              <c:f>'2007-2019'!$Z$822:$Z$857</c:f>
              <c:numCache>
                <c:formatCode>0.0</c:formatCode>
                <c:ptCount val="36"/>
                <c:pt idx="0">
                  <c:v>426.23510333048711</c:v>
                </c:pt>
                <c:pt idx="1">
                  <c:v>422.20043775392799</c:v>
                </c:pt>
                <c:pt idx="2">
                  <c:v>415.87454799938075</c:v>
                </c:pt>
                <c:pt idx="3">
                  <c:v>397.13223207543621</c:v>
                </c:pt>
                <c:pt idx="4">
                  <c:v>381.87465890964666</c:v>
                </c:pt>
                <c:pt idx="5">
                  <c:v>377.96810639522585</c:v>
                </c:pt>
                <c:pt idx="6">
                  <c:v>360.68412716555105</c:v>
                </c:pt>
                <c:pt idx="7">
                  <c:v>358.17601691495975</c:v>
                </c:pt>
                <c:pt idx="8">
                  <c:v>344.86691393170344</c:v>
                </c:pt>
                <c:pt idx="9">
                  <c:v>338.09645158690319</c:v>
                </c:pt>
                <c:pt idx="10">
                  <c:v>330.59976414249718</c:v>
                </c:pt>
                <c:pt idx="11">
                  <c:v>316.16267848132532</c:v>
                </c:pt>
                <c:pt idx="12">
                  <c:v>305.85037771183107</c:v>
                </c:pt>
                <c:pt idx="13">
                  <c:v>294.54611174204638</c:v>
                </c:pt>
                <c:pt idx="14">
                  <c:v>286.27552519450643</c:v>
                </c:pt>
                <c:pt idx="15">
                  <c:v>278.62242349810492</c:v>
                </c:pt>
                <c:pt idx="16">
                  <c:v>268.65088535525717</c:v>
                </c:pt>
                <c:pt idx="17">
                  <c:v>259.03995860683051</c:v>
                </c:pt>
                <c:pt idx="18">
                  <c:v>249.41804863512061</c:v>
                </c:pt>
                <c:pt idx="19">
                  <c:v>242.61848792042491</c:v>
                </c:pt>
                <c:pt idx="20">
                  <c:v>243.60108757788174</c:v>
                </c:pt>
                <c:pt idx="21">
                  <c:v>235.96052339035651</c:v>
                </c:pt>
                <c:pt idx="22">
                  <c:v>232.1139083603056</c:v>
                </c:pt>
                <c:pt idx="23">
                  <c:v>226.63852018076108</c:v>
                </c:pt>
                <c:pt idx="24">
                  <c:v>221.96176097049172</c:v>
                </c:pt>
                <c:pt idx="25">
                  <c:v>212.41228065507073</c:v>
                </c:pt>
                <c:pt idx="26">
                  <c:v>211.46925330487124</c:v>
                </c:pt>
                <c:pt idx="27">
                  <c:v>213.22312571651068</c:v>
                </c:pt>
                <c:pt idx="28">
                  <c:v>213.60861714147177</c:v>
                </c:pt>
                <c:pt idx="29">
                  <c:v>207.16076939440342</c:v>
                </c:pt>
                <c:pt idx="30">
                  <c:v>203.79648474252289</c:v>
                </c:pt>
                <c:pt idx="31">
                  <c:v>198.96813991100058</c:v>
                </c:pt>
                <c:pt idx="32">
                  <c:v>209.3</c:v>
                </c:pt>
                <c:pt idx="33">
                  <c:v>193.19781481172123</c:v>
                </c:pt>
                <c:pt idx="34">
                  <c:v>195.78953953102365</c:v>
                </c:pt>
                <c:pt idx="35">
                  <c:v>207.62055819576119</c:v>
                </c:pt>
              </c:numCache>
            </c:numRef>
          </c:val>
          <c:smooth val="0"/>
          <c:extLst>
            <c:ext xmlns:c16="http://schemas.microsoft.com/office/drawing/2014/chart" uri="{C3380CC4-5D6E-409C-BE32-E72D297353CC}">
              <c16:uniqueId val="{00000001-1D0B-4D43-971F-A193A2CC3B10}"/>
            </c:ext>
          </c:extLst>
        </c:ser>
        <c:dLbls>
          <c:showLegendKey val="0"/>
          <c:showVal val="0"/>
          <c:showCatName val="0"/>
          <c:showSerName val="0"/>
          <c:showPercent val="0"/>
          <c:showBubbleSize val="0"/>
        </c:dLbls>
        <c:smooth val="0"/>
        <c:axId val="1369500320"/>
        <c:axId val="1369502240"/>
      </c:lineChart>
      <c:catAx>
        <c:axId val="136950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9502240"/>
        <c:crosses val="autoZero"/>
        <c:auto val="1"/>
        <c:lblAlgn val="ctr"/>
        <c:lblOffset val="100"/>
        <c:noMultiLvlLbl val="0"/>
      </c:catAx>
      <c:valAx>
        <c:axId val="1369502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9500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latin typeface="Arial" panose="020B0604020202020204" pitchFamily="34" charset="0"/>
                <a:cs typeface="Arial" panose="020B0604020202020204" pitchFamily="34" charset="0"/>
              </a:rPr>
              <a:t>Prematur</a:t>
            </a:r>
            <a:r>
              <a:rPr lang="en-US" sz="1200" baseline="0" dirty="0">
                <a:latin typeface="Arial" panose="020B0604020202020204" pitchFamily="34" charset="0"/>
                <a:cs typeface="Arial" panose="020B0604020202020204" pitchFamily="34" charset="0"/>
              </a:rPr>
              <a:t>e mortality rate, 1987 to 2022, Australia</a:t>
            </a:r>
            <a:endParaRPr lang="en-US" sz="12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Sheet1!$G$3</c:f>
              <c:strCache>
                <c:ptCount val="1"/>
                <c:pt idx="0">
                  <c:v>Total</c:v>
                </c:pt>
              </c:strCache>
            </c:strRef>
          </c:tx>
          <c:spPr>
            <a:solidFill>
              <a:srgbClr val="008789"/>
            </a:solidFill>
            <a:ln>
              <a:solidFill>
                <a:schemeClr val="tx1"/>
              </a:solidFill>
            </a:ln>
            <a:effectLst/>
          </c:spPr>
          <c:invertIfNegative val="0"/>
          <c:cat>
            <c:numRef>
              <c:f>Sheet1!$A$4:$A$39</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Sheet1!$G$4:$G$39</c:f>
              <c:numCache>
                <c:formatCode>0.0</c:formatCode>
                <c:ptCount val="36"/>
                <c:pt idx="0">
                  <c:v>426.23510333048711</c:v>
                </c:pt>
                <c:pt idx="1">
                  <c:v>422.20043775392799</c:v>
                </c:pt>
                <c:pt idx="2">
                  <c:v>415.87454799938075</c:v>
                </c:pt>
                <c:pt idx="3">
                  <c:v>397.13223207543621</c:v>
                </c:pt>
                <c:pt idx="4">
                  <c:v>381.87465890964666</c:v>
                </c:pt>
                <c:pt idx="5">
                  <c:v>377.96810639522585</c:v>
                </c:pt>
                <c:pt idx="6">
                  <c:v>360.68412716555105</c:v>
                </c:pt>
                <c:pt idx="7">
                  <c:v>358.17601691495975</c:v>
                </c:pt>
                <c:pt idx="8">
                  <c:v>344.86691393170344</c:v>
                </c:pt>
                <c:pt idx="9">
                  <c:v>338.09645158690319</c:v>
                </c:pt>
                <c:pt idx="10">
                  <c:v>330.59976414249718</c:v>
                </c:pt>
                <c:pt idx="11">
                  <c:v>316.16267848132532</c:v>
                </c:pt>
                <c:pt idx="12">
                  <c:v>305.85037771183107</c:v>
                </c:pt>
                <c:pt idx="13">
                  <c:v>294.54611174204638</c:v>
                </c:pt>
                <c:pt idx="14">
                  <c:v>286.27552519450643</c:v>
                </c:pt>
                <c:pt idx="15">
                  <c:v>278.62242349810492</c:v>
                </c:pt>
                <c:pt idx="16">
                  <c:v>268.65088535525717</c:v>
                </c:pt>
                <c:pt idx="17">
                  <c:v>259.03995860683051</c:v>
                </c:pt>
                <c:pt idx="18">
                  <c:v>249.41804863512061</c:v>
                </c:pt>
                <c:pt idx="19">
                  <c:v>242.61848792042491</c:v>
                </c:pt>
                <c:pt idx="20">
                  <c:v>243.60108757788174</c:v>
                </c:pt>
                <c:pt idx="21">
                  <c:v>235.96052339035651</c:v>
                </c:pt>
                <c:pt idx="22">
                  <c:v>232.1139083603056</c:v>
                </c:pt>
                <c:pt idx="23">
                  <c:v>226.63852018076108</c:v>
                </c:pt>
                <c:pt idx="24">
                  <c:v>221.96176097049172</c:v>
                </c:pt>
                <c:pt idx="25">
                  <c:v>212.41228065507073</c:v>
                </c:pt>
                <c:pt idx="26">
                  <c:v>211.46925330487124</c:v>
                </c:pt>
                <c:pt idx="27">
                  <c:v>213.22312571651068</c:v>
                </c:pt>
                <c:pt idx="28">
                  <c:v>213.60861714147177</c:v>
                </c:pt>
                <c:pt idx="29">
                  <c:v>207.16076939440342</c:v>
                </c:pt>
                <c:pt idx="30">
                  <c:v>203.79648474252289</c:v>
                </c:pt>
                <c:pt idx="31">
                  <c:v>198.96813991100058</c:v>
                </c:pt>
                <c:pt idx="32">
                  <c:v>209.3</c:v>
                </c:pt>
                <c:pt idx="33">
                  <c:v>193.19781481172123</c:v>
                </c:pt>
                <c:pt idx="34">
                  <c:v>195.78953953102365</c:v>
                </c:pt>
                <c:pt idx="35">
                  <c:v>207.62055819576119</c:v>
                </c:pt>
              </c:numCache>
            </c:numRef>
          </c:val>
          <c:extLst>
            <c:ext xmlns:c16="http://schemas.microsoft.com/office/drawing/2014/chart" uri="{C3380CC4-5D6E-409C-BE32-E72D297353CC}">
              <c16:uniqueId val="{00000000-45A7-41D6-A41A-B4E94851BC92}"/>
            </c:ext>
          </c:extLst>
        </c:ser>
        <c:dLbls>
          <c:showLegendKey val="0"/>
          <c:showVal val="0"/>
          <c:showCatName val="0"/>
          <c:showSerName val="0"/>
          <c:showPercent val="0"/>
          <c:showBubbleSize val="0"/>
        </c:dLbls>
        <c:gapWidth val="50"/>
        <c:overlap val="9"/>
        <c:axId val="1357291968"/>
        <c:axId val="1357289088"/>
      </c:barChart>
      <c:catAx>
        <c:axId val="13572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289088"/>
        <c:crosses val="autoZero"/>
        <c:auto val="1"/>
        <c:lblAlgn val="ctr"/>
        <c:lblOffset val="100"/>
        <c:noMultiLvlLbl val="0"/>
      </c:catAx>
      <c:valAx>
        <c:axId val="135728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29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100" dirty="0"/>
              <a:t>R</a:t>
            </a:r>
            <a:r>
              <a:rPr lang="en-AU" sz="1100" b="0" i="0" u="none" strike="noStrike" baseline="0" dirty="0">
                <a:effectLst/>
              </a:rPr>
              <a:t>atio of premature mortality rates in </a:t>
            </a:r>
            <a:r>
              <a:rPr lang="en-AU" sz="1100" dirty="0"/>
              <a:t>Most disadvantaged to</a:t>
            </a:r>
            <a:br>
              <a:rPr lang="en-AU" sz="1100" dirty="0"/>
            </a:br>
            <a:r>
              <a:rPr lang="en-AU" sz="1100" dirty="0"/>
              <a:t> Least disadvantaged quintile, Australia</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394973355603278E-2"/>
          <c:y val="0.14040579788126206"/>
          <c:w val="0.91362602401972481"/>
          <c:h val="0.76897004416804793"/>
        </c:manualLayout>
      </c:layout>
      <c:lineChart>
        <c:grouping val="standard"/>
        <c:varyColors val="0"/>
        <c:ser>
          <c:idx val="1"/>
          <c:order val="0"/>
          <c:tx>
            <c:strRef>
              <c:f>'R:\_Secure\ADL_PHIDU\presentations\Health_Performance_Council-SA\[data_time-series-South_Australia.xlsx]Prem_Mortality'!$M$2</c:f>
              <c:strCache>
                <c:ptCount val="1"/>
                <c:pt idx="0">
                  <c:v>Rate ratio - 3-year rolling average</c:v>
                </c:pt>
              </c:strCache>
            </c:strRef>
          </c:tx>
          <c:spPr>
            <a:ln w="28575" cap="rnd">
              <a:solidFill>
                <a:srgbClr val="4CABAC"/>
              </a:solidFill>
              <a:round/>
            </a:ln>
            <a:effectLst/>
          </c:spPr>
          <c:marker>
            <c:symbol val="none"/>
          </c:marker>
          <c:cat>
            <c:numRef>
              <c:f>data!$A$3:$A$38</c:f>
              <c:numCache>
                <c:formatCode>General</c:formatCod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c:v>
                </c:pt>
              </c:numCache>
            </c:numRef>
          </c:cat>
          <c:val>
            <c:numRef>
              <c:f>data!$M$3:$M$38</c:f>
              <c:numCache>
                <c:formatCode>General</c:formatCode>
                <c:ptCount val="36"/>
                <c:pt idx="2" formatCode="0.00">
                  <c:v>1.4919664369337531</c:v>
                </c:pt>
                <c:pt idx="3" formatCode="0.00">
                  <c:v>1.5046814880279626</c:v>
                </c:pt>
                <c:pt idx="4" formatCode="0.00">
                  <c:v>1.4954226006121116</c:v>
                </c:pt>
                <c:pt idx="5" formatCode="0.00">
                  <c:v>1.4702317302655239</c:v>
                </c:pt>
                <c:pt idx="6" formatCode="0.00">
                  <c:v>1.4796219080867454</c:v>
                </c:pt>
                <c:pt idx="7" formatCode="0.00">
                  <c:v>1.5084960310990301</c:v>
                </c:pt>
                <c:pt idx="8" formatCode="0.00">
                  <c:v>1.4877276231778536</c:v>
                </c:pt>
                <c:pt idx="9" formatCode="0.00">
                  <c:v>1.4653825788047792</c:v>
                </c:pt>
                <c:pt idx="10" formatCode="0.00">
                  <c:v>1.4487782660814901</c:v>
                </c:pt>
                <c:pt idx="11" formatCode="0.00">
                  <c:v>1.4823180229828392</c:v>
                </c:pt>
                <c:pt idx="12" formatCode="0.00">
                  <c:v>1.5111606090328453</c:v>
                </c:pt>
                <c:pt idx="13" formatCode="0.00">
                  <c:v>1.5270651114607263</c:v>
                </c:pt>
                <c:pt idx="14" formatCode="0.00">
                  <c:v>1.5372457189782995</c:v>
                </c:pt>
                <c:pt idx="15" formatCode="0.00">
                  <c:v>1.5483434084656895</c:v>
                </c:pt>
                <c:pt idx="16" formatCode="0.00">
                  <c:v>1.5548892060783199</c:v>
                </c:pt>
                <c:pt idx="17" formatCode="0.00">
                  <c:v>1.5641155015651258</c:v>
                </c:pt>
                <c:pt idx="18" formatCode="0.00">
                  <c:v>1.5825310958985048</c:v>
                </c:pt>
                <c:pt idx="19" formatCode="0.00">
                  <c:v>1.6109819953308595</c:v>
                </c:pt>
                <c:pt idx="20" formatCode="0.00">
                  <c:v>1.6659203082825076</c:v>
                </c:pt>
                <c:pt idx="21" formatCode="0.00">
                  <c:v>1.6923286490672937</c:v>
                </c:pt>
                <c:pt idx="22" formatCode="0.00">
                  <c:v>1.6816415683144925</c:v>
                </c:pt>
                <c:pt idx="23" formatCode="0.00">
                  <c:v>1.6499726447218519</c:v>
                </c:pt>
                <c:pt idx="24" formatCode="0.00">
                  <c:v>1.7197507864353061</c:v>
                </c:pt>
                <c:pt idx="25" formatCode="0.00">
                  <c:v>1.8409650617637705</c:v>
                </c:pt>
                <c:pt idx="26" formatCode="0.00">
                  <c:v>1.9619188459245553</c:v>
                </c:pt>
                <c:pt idx="27" formatCode="0.00">
                  <c:v>2.0187288535823931</c:v>
                </c:pt>
                <c:pt idx="28" formatCode="0.00">
                  <c:v>2.0260879385568207</c:v>
                </c:pt>
                <c:pt idx="29" formatCode="0.00">
                  <c:v>2.065822677480107</c:v>
                </c:pt>
                <c:pt idx="30" formatCode="0.00">
                  <c:v>2.0530070204557154</c:v>
                </c:pt>
                <c:pt idx="31" formatCode="0.00">
                  <c:v>2.077954084543884</c:v>
                </c:pt>
                <c:pt idx="32" formatCode="0.00">
                  <c:v>2.0562950688100079</c:v>
                </c:pt>
                <c:pt idx="33" formatCode="0.00">
                  <c:v>2.066366692973689</c:v>
                </c:pt>
                <c:pt idx="34" formatCode="0.00">
                  <c:v>2.0573143759394763</c:v>
                </c:pt>
                <c:pt idx="35" formatCode="0.00">
                  <c:v>2.0698489539488598</c:v>
                </c:pt>
              </c:numCache>
            </c:numRef>
          </c:val>
          <c:smooth val="0"/>
          <c:extLst>
            <c:ext xmlns:c16="http://schemas.microsoft.com/office/drawing/2014/chart" uri="{C3380CC4-5D6E-409C-BE32-E72D297353CC}">
              <c16:uniqueId val="{00000000-B0A9-4555-BEEE-2B976F75F960}"/>
            </c:ext>
          </c:extLst>
        </c:ser>
        <c:dLbls>
          <c:showLegendKey val="0"/>
          <c:showVal val="0"/>
          <c:showCatName val="0"/>
          <c:showSerName val="0"/>
          <c:showPercent val="0"/>
          <c:showBubbleSize val="0"/>
        </c:dLbls>
        <c:smooth val="0"/>
        <c:axId val="928342032"/>
        <c:axId val="1072157951"/>
      </c:lineChart>
      <c:catAx>
        <c:axId val="92834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2157951"/>
        <c:crosses val="autoZero"/>
        <c:auto val="1"/>
        <c:lblAlgn val="ctr"/>
        <c:lblOffset val="100"/>
        <c:noMultiLvlLbl val="0"/>
      </c:catAx>
      <c:valAx>
        <c:axId val="1072157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8342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95000"/>
                  </a:schemeClr>
                </a:solidFill>
                <a:latin typeface="+mn-lt"/>
                <a:ea typeface="+mn-ea"/>
                <a:cs typeface="+mn-cs"/>
              </a:defRPr>
            </a:pPr>
            <a:r>
              <a:rPr lang="en-US" baseline="0" dirty="0">
                <a:solidFill>
                  <a:schemeClr val="bg1">
                    <a:lumMod val="95000"/>
                  </a:schemeClr>
                </a:solidFill>
              </a:rPr>
              <a:t>The social gradient in premature death rates, Australia,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9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789"/>
            </a:solidFill>
            <a:ln>
              <a:solidFill>
                <a:schemeClr val="tx1"/>
              </a:solidFill>
            </a:ln>
            <a:effectLst/>
          </c:spPr>
          <c:invertIfNegative val="0"/>
          <c:cat>
            <c:strRef>
              <c:f>Sheet1!$B$3:$F$3</c:f>
              <c:strCache>
                <c:ptCount val="5"/>
                <c:pt idx="0">
                  <c:v>Q1: Least disadvantaged</c:v>
                </c:pt>
                <c:pt idx="1">
                  <c:v>Q2</c:v>
                </c:pt>
                <c:pt idx="2">
                  <c:v>Q3</c:v>
                </c:pt>
                <c:pt idx="3">
                  <c:v>Q4</c:v>
                </c:pt>
                <c:pt idx="4">
                  <c:v>Q5: Most disadvantaged</c:v>
                </c:pt>
              </c:strCache>
            </c:strRef>
          </c:cat>
          <c:val>
            <c:numRef>
              <c:f>Sheet1!$B$39:$F$39</c:f>
              <c:numCache>
                <c:formatCode>0.0</c:formatCode>
                <c:ptCount val="5"/>
                <c:pt idx="0">
                  <c:v>139.1185386628145</c:v>
                </c:pt>
                <c:pt idx="1">
                  <c:v>169.13284880336761</c:v>
                </c:pt>
                <c:pt idx="2">
                  <c:v>192.55000897503345</c:v>
                </c:pt>
                <c:pt idx="3">
                  <c:v>240.67008910496659</c:v>
                </c:pt>
                <c:pt idx="4">
                  <c:v>286.95710010009026</c:v>
                </c:pt>
              </c:numCache>
            </c:numRef>
          </c:val>
          <c:extLst>
            <c:ext xmlns:c16="http://schemas.microsoft.com/office/drawing/2014/chart" uri="{C3380CC4-5D6E-409C-BE32-E72D297353CC}">
              <c16:uniqueId val="{00000000-1F49-457B-A1E2-3A6C14987832}"/>
            </c:ext>
          </c:extLst>
        </c:ser>
        <c:dLbls>
          <c:showLegendKey val="0"/>
          <c:showVal val="0"/>
          <c:showCatName val="0"/>
          <c:showSerName val="0"/>
          <c:showPercent val="0"/>
          <c:showBubbleSize val="0"/>
        </c:dLbls>
        <c:gapWidth val="219"/>
        <c:overlap val="-27"/>
        <c:axId val="104260863"/>
        <c:axId val="104261343"/>
      </c:barChart>
      <c:catAx>
        <c:axId val="10426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261343"/>
        <c:crosses val="autoZero"/>
        <c:auto val="1"/>
        <c:lblAlgn val="ctr"/>
        <c:lblOffset val="100"/>
        <c:noMultiLvlLbl val="0"/>
      </c:catAx>
      <c:valAx>
        <c:axId val="1042613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260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6426071741031"/>
          <c:y val="0.16803550597841937"/>
          <c:w val="0.82678018372703399"/>
          <c:h val="0.63792104111986014"/>
        </c:manualLayout>
      </c:layout>
      <c:barChart>
        <c:barDir val="col"/>
        <c:grouping val="clustered"/>
        <c:varyColors val="0"/>
        <c:ser>
          <c:idx val="0"/>
          <c:order val="0"/>
          <c:tx>
            <c:strRef>
              <c:f>'2022_update'!$S$6</c:f>
              <c:strCache>
                <c:ptCount val="1"/>
                <c:pt idx="0">
                  <c:v>1997-99</c:v>
                </c:pt>
              </c:strCache>
            </c:strRef>
          </c:tx>
          <c:spPr>
            <a:solidFill>
              <a:srgbClr val="008789"/>
            </a:solidFill>
            <a:ln>
              <a:solidFill>
                <a:schemeClr val="tx1">
                  <a:lumMod val="50000"/>
                  <a:lumOff val="50000"/>
                </a:schemeClr>
              </a:solidFill>
            </a:ln>
            <a:effectLst/>
          </c:spPr>
          <c:invertIfNegative val="0"/>
          <c:cat>
            <c:strRef>
              <c:f>'2022_update'!$S$7:$S$11</c:f>
              <c:strCache>
                <c:ptCount val="5"/>
                <c:pt idx="0">
                  <c:v>1st (lowest)</c:v>
                </c:pt>
                <c:pt idx="1">
                  <c:v>2nd</c:v>
                </c:pt>
                <c:pt idx="2">
                  <c:v>3rd</c:v>
                </c:pt>
                <c:pt idx="3">
                  <c:v>4th</c:v>
                </c:pt>
                <c:pt idx="4">
                  <c:v>5th (highest)</c:v>
                </c:pt>
              </c:strCache>
            </c:strRef>
          </c:cat>
          <c:val>
            <c:numRef>
              <c:f>'2022_update'!$U$7:$U$11</c:f>
              <c:numCache>
                <c:formatCode>0.0</c:formatCode>
                <c:ptCount val="5"/>
                <c:pt idx="0">
                  <c:v>348.48358549721627</c:v>
                </c:pt>
                <c:pt idx="1">
                  <c:v>504.00689928401954</c:v>
                </c:pt>
                <c:pt idx="2">
                  <c:v>486.4743193362761</c:v>
                </c:pt>
                <c:pt idx="3">
                  <c:v>599.88963038992301</c:v>
                </c:pt>
                <c:pt idx="4">
                  <c:v>689.84336181543563</c:v>
                </c:pt>
              </c:numCache>
            </c:numRef>
          </c:val>
          <c:extLst>
            <c:ext xmlns:c16="http://schemas.microsoft.com/office/drawing/2014/chart" uri="{C3380CC4-5D6E-409C-BE32-E72D297353CC}">
              <c16:uniqueId val="{00000000-6AD7-4832-9758-BAF3683F8164}"/>
            </c:ext>
          </c:extLst>
        </c:ser>
        <c:ser>
          <c:idx val="1"/>
          <c:order val="1"/>
          <c:tx>
            <c:strRef>
              <c:f>'2022_update'!$AB$6</c:f>
              <c:strCache>
                <c:ptCount val="1"/>
                <c:pt idx="0">
                  <c:v>2018--22</c:v>
                </c:pt>
              </c:strCache>
            </c:strRef>
          </c:tx>
          <c:spPr>
            <a:solidFill>
              <a:srgbClr val="99CFCF"/>
            </a:solidFill>
            <a:ln>
              <a:solidFill>
                <a:schemeClr val="tx1">
                  <a:lumMod val="50000"/>
                  <a:lumOff val="50000"/>
                </a:schemeClr>
              </a:solidFill>
            </a:ln>
            <a:effectLst/>
          </c:spPr>
          <c:invertIfNegative val="0"/>
          <c:cat>
            <c:strRef>
              <c:f>'2022_update'!$S$7:$S$11</c:f>
              <c:strCache>
                <c:ptCount val="5"/>
                <c:pt idx="0">
                  <c:v>1st (lowest)</c:v>
                </c:pt>
                <c:pt idx="1">
                  <c:v>2nd</c:v>
                </c:pt>
                <c:pt idx="2">
                  <c:v>3rd</c:v>
                </c:pt>
                <c:pt idx="3">
                  <c:v>4th</c:v>
                </c:pt>
                <c:pt idx="4">
                  <c:v>5th (highest)</c:v>
                </c:pt>
              </c:strCache>
            </c:strRef>
          </c:cat>
          <c:val>
            <c:numRef>
              <c:f>'2022_update'!$AB$7:$AB$11</c:f>
              <c:numCache>
                <c:formatCode>#,##0.0</c:formatCode>
                <c:ptCount val="5"/>
                <c:pt idx="0">
                  <c:v>182.58488831485016</c:v>
                </c:pt>
                <c:pt idx="1">
                  <c:v>226.3647837514979</c:v>
                </c:pt>
                <c:pt idx="2">
                  <c:v>292.60365601470085</c:v>
                </c:pt>
                <c:pt idx="3">
                  <c:v>328.07484938739037</c:v>
                </c:pt>
                <c:pt idx="4">
                  <c:v>523.58204405749257</c:v>
                </c:pt>
              </c:numCache>
            </c:numRef>
          </c:val>
          <c:extLst>
            <c:ext xmlns:c16="http://schemas.microsoft.com/office/drawing/2014/chart" uri="{C3380CC4-5D6E-409C-BE32-E72D297353CC}">
              <c16:uniqueId val="{00000001-6AD7-4832-9758-BAF3683F8164}"/>
            </c:ext>
          </c:extLst>
        </c:ser>
        <c:dLbls>
          <c:showLegendKey val="0"/>
          <c:showVal val="0"/>
          <c:showCatName val="0"/>
          <c:showSerName val="0"/>
          <c:showPercent val="0"/>
          <c:showBubbleSize val="0"/>
        </c:dLbls>
        <c:gapWidth val="219"/>
        <c:axId val="561397711"/>
        <c:axId val="558763983"/>
      </c:barChart>
      <c:catAx>
        <c:axId val="561397711"/>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8763983"/>
        <c:crosses val="autoZero"/>
        <c:auto val="1"/>
        <c:lblAlgn val="ctr"/>
        <c:lblOffset val="100"/>
        <c:noMultiLvlLbl val="0"/>
      </c:catAx>
      <c:valAx>
        <c:axId val="558763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1397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6426071741031"/>
          <c:y val="0.16803550597841937"/>
          <c:w val="0.82678018372703399"/>
          <c:h val="0.63792104111986014"/>
        </c:manualLayout>
      </c:layout>
      <c:barChart>
        <c:barDir val="col"/>
        <c:grouping val="clustered"/>
        <c:varyColors val="0"/>
        <c:ser>
          <c:idx val="0"/>
          <c:order val="0"/>
          <c:tx>
            <c:strRef>
              <c:f>'2022_update'!$AC$6</c:f>
              <c:strCache>
                <c:ptCount val="1"/>
                <c:pt idx="0">
                  <c:v>1996</c:v>
                </c:pt>
              </c:strCache>
            </c:strRef>
          </c:tx>
          <c:spPr>
            <a:solidFill>
              <a:srgbClr val="008789"/>
            </a:solidFill>
            <a:ln>
              <a:solidFill>
                <a:schemeClr val="tx1">
                  <a:lumMod val="50000"/>
                  <a:lumOff val="50000"/>
                </a:schemeClr>
              </a:solidFill>
            </a:ln>
            <a:effectLst/>
          </c:spPr>
          <c:invertIfNegative val="0"/>
          <c:cat>
            <c:strRef>
              <c:f>'2022_update'!$AC$7:$AC$11</c:f>
              <c:strCache>
                <c:ptCount val="5"/>
                <c:pt idx="0">
                  <c:v>Q 1: High SES</c:v>
                </c:pt>
                <c:pt idx="1">
                  <c:v>Quintile 2</c:v>
                </c:pt>
                <c:pt idx="2">
                  <c:v>Quintile 3</c:v>
                </c:pt>
                <c:pt idx="3">
                  <c:v>Quintile 4</c:v>
                </c:pt>
                <c:pt idx="4">
                  <c:v>Q 5: Low SES</c:v>
                </c:pt>
              </c:strCache>
            </c:strRef>
          </c:cat>
          <c:val>
            <c:numRef>
              <c:f>'2022_update'!$AE$7:$AE$11</c:f>
              <c:numCache>
                <c:formatCode>0.0</c:formatCode>
                <c:ptCount val="5"/>
                <c:pt idx="0">
                  <c:v>129.55245964435133</c:v>
                </c:pt>
                <c:pt idx="1">
                  <c:v>157.10733177924678</c:v>
                </c:pt>
                <c:pt idx="2">
                  <c:v>174.22345996746489</c:v>
                </c:pt>
                <c:pt idx="3">
                  <c:v>181.96289253971952</c:v>
                </c:pt>
                <c:pt idx="4">
                  <c:v>196.02025601002032</c:v>
                </c:pt>
              </c:numCache>
            </c:numRef>
          </c:val>
          <c:extLst>
            <c:ext xmlns:c16="http://schemas.microsoft.com/office/drawing/2014/chart" uri="{C3380CC4-5D6E-409C-BE32-E72D297353CC}">
              <c16:uniqueId val="{00000000-90DB-4A93-B027-95CED282DFB7}"/>
            </c:ext>
          </c:extLst>
        </c:ser>
        <c:ser>
          <c:idx val="1"/>
          <c:order val="1"/>
          <c:tx>
            <c:strRef>
              <c:f>'2022_update'!$AM$6</c:f>
              <c:strCache>
                <c:ptCount val="1"/>
                <c:pt idx="0">
                  <c:v>2018--22</c:v>
                </c:pt>
              </c:strCache>
            </c:strRef>
          </c:tx>
          <c:spPr>
            <a:solidFill>
              <a:srgbClr val="99CFCF"/>
            </a:solidFill>
            <a:ln>
              <a:solidFill>
                <a:schemeClr val="tx1">
                  <a:lumMod val="50000"/>
                  <a:lumOff val="50000"/>
                </a:schemeClr>
              </a:solidFill>
            </a:ln>
            <a:effectLst/>
          </c:spPr>
          <c:invertIfNegative val="0"/>
          <c:cat>
            <c:strRef>
              <c:f>'2022_update'!$AC$7:$AC$11</c:f>
              <c:strCache>
                <c:ptCount val="5"/>
                <c:pt idx="0">
                  <c:v>Q 1: High SES</c:v>
                </c:pt>
                <c:pt idx="1">
                  <c:v>Quintile 2</c:v>
                </c:pt>
                <c:pt idx="2">
                  <c:v>Quintile 3</c:v>
                </c:pt>
                <c:pt idx="3">
                  <c:v>Quintile 4</c:v>
                </c:pt>
                <c:pt idx="4">
                  <c:v>Q 5: Low SES</c:v>
                </c:pt>
              </c:strCache>
            </c:strRef>
          </c:cat>
          <c:val>
            <c:numRef>
              <c:f>'2022_update'!$AM$7:$AM$11</c:f>
              <c:numCache>
                <c:formatCode>#,##0.0</c:formatCode>
                <c:ptCount val="5"/>
                <c:pt idx="0">
                  <c:v>61.278888243473197</c:v>
                </c:pt>
                <c:pt idx="1">
                  <c:v>101.19242497178931</c:v>
                </c:pt>
                <c:pt idx="2">
                  <c:v>124.44215800476502</c:v>
                </c:pt>
                <c:pt idx="3">
                  <c:v>123.41121510218392</c:v>
                </c:pt>
                <c:pt idx="4">
                  <c:v>150.68679632048472</c:v>
                </c:pt>
              </c:numCache>
            </c:numRef>
          </c:val>
          <c:extLst>
            <c:ext xmlns:c16="http://schemas.microsoft.com/office/drawing/2014/chart" uri="{C3380CC4-5D6E-409C-BE32-E72D297353CC}">
              <c16:uniqueId val="{00000001-90DB-4A93-B027-95CED282DFB7}"/>
            </c:ext>
          </c:extLst>
        </c:ser>
        <c:dLbls>
          <c:showLegendKey val="0"/>
          <c:showVal val="0"/>
          <c:showCatName val="0"/>
          <c:showSerName val="0"/>
          <c:showPercent val="0"/>
          <c:showBubbleSize val="0"/>
        </c:dLbls>
        <c:gapWidth val="219"/>
        <c:axId val="561397711"/>
        <c:axId val="558763983"/>
      </c:barChart>
      <c:catAx>
        <c:axId val="561397711"/>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8763983"/>
        <c:crosses val="autoZero"/>
        <c:auto val="1"/>
        <c:lblAlgn val="ctr"/>
        <c:lblOffset val="100"/>
        <c:noMultiLvlLbl val="0"/>
      </c:catAx>
      <c:valAx>
        <c:axId val="5587639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1397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0"/>
          <c:tx>
            <c:strRef>
              <c:f>Data!$A$18</c:f>
              <c:strCache>
                <c:ptCount val="1"/>
                <c:pt idx="0">
                  <c:v>Any 12-month mental disorder</c:v>
                </c:pt>
              </c:strCache>
            </c:strRef>
          </c:tx>
          <c:spPr>
            <a:solidFill>
              <a:srgbClr val="008789"/>
            </a:solidFill>
            <a:ln>
              <a:solidFill>
                <a:schemeClr val="accent1"/>
              </a:solidFill>
            </a:ln>
            <a:effectLst/>
          </c:spPr>
          <c:invertIfNegative val="0"/>
          <c:val>
            <c:numRef>
              <c:f>Data!$B$18:$E$18</c:f>
              <c:numCache>
                <c:formatCode>General</c:formatCode>
                <c:ptCount val="4"/>
                <c:pt idx="0">
                  <c:v>38.799999999999997</c:v>
                </c:pt>
                <c:pt idx="1">
                  <c:v>26.3</c:v>
                </c:pt>
                <c:pt idx="2">
                  <c:v>19.5</c:v>
                </c:pt>
                <c:pt idx="3">
                  <c:v>9.6</c:v>
                </c:pt>
              </c:numCache>
            </c:numRef>
          </c:val>
          <c:extLst>
            <c:ext xmlns:c16="http://schemas.microsoft.com/office/drawing/2014/chart" uri="{C3380CC4-5D6E-409C-BE32-E72D297353CC}">
              <c16:uniqueId val="{00000000-3946-4FC7-BCD8-DA717015B747}"/>
            </c:ext>
          </c:extLst>
        </c:ser>
        <c:ser>
          <c:idx val="0"/>
          <c:order val="1"/>
          <c:tx>
            <c:strRef>
              <c:f>Data!$A$15</c:f>
              <c:strCache>
                <c:ptCount val="1"/>
                <c:pt idx="0">
                  <c:v>Anxiety disorders</c:v>
                </c:pt>
              </c:strCache>
            </c:strRef>
          </c:tx>
          <c:spPr>
            <a:solidFill>
              <a:srgbClr val="4CABAC"/>
            </a:solidFill>
            <a:ln>
              <a:solidFill>
                <a:schemeClr val="accent1"/>
              </a:solidFill>
            </a:ln>
            <a:effectLst/>
          </c:spPr>
          <c:invertIfNegative val="0"/>
          <c:cat>
            <c:strRef>
              <c:f>Data!$B$14:$E$14</c:f>
              <c:strCache>
                <c:ptCount val="4"/>
                <c:pt idx="0">
                  <c:v>16–24</c:v>
                </c:pt>
                <c:pt idx="1">
                  <c:v>25–34</c:v>
                </c:pt>
                <c:pt idx="2">
                  <c:v>35–64</c:v>
                </c:pt>
                <c:pt idx="3">
                  <c:v>65–85</c:v>
                </c:pt>
              </c:strCache>
            </c:strRef>
          </c:cat>
          <c:val>
            <c:numRef>
              <c:f>Data!$B$15:$E$15</c:f>
              <c:numCache>
                <c:formatCode>General</c:formatCode>
                <c:ptCount val="4"/>
                <c:pt idx="0">
                  <c:v>31.8</c:v>
                </c:pt>
                <c:pt idx="1">
                  <c:v>21.9</c:v>
                </c:pt>
                <c:pt idx="2">
                  <c:v>15.3</c:v>
                </c:pt>
                <c:pt idx="3">
                  <c:v>7.4</c:v>
                </c:pt>
              </c:numCache>
            </c:numRef>
          </c:val>
          <c:extLst>
            <c:ext xmlns:c16="http://schemas.microsoft.com/office/drawing/2014/chart" uri="{C3380CC4-5D6E-409C-BE32-E72D297353CC}">
              <c16:uniqueId val="{00000001-3946-4FC7-BCD8-DA717015B747}"/>
            </c:ext>
          </c:extLst>
        </c:ser>
        <c:ser>
          <c:idx val="1"/>
          <c:order val="2"/>
          <c:tx>
            <c:strRef>
              <c:f>Data!$A$16</c:f>
              <c:strCache>
                <c:ptCount val="1"/>
                <c:pt idx="0">
                  <c:v>Affective disorders</c:v>
                </c:pt>
              </c:strCache>
            </c:strRef>
          </c:tx>
          <c:spPr>
            <a:solidFill>
              <a:srgbClr val="99CFCF"/>
            </a:solidFill>
            <a:ln>
              <a:solidFill>
                <a:schemeClr val="accent1"/>
              </a:solidFill>
            </a:ln>
            <a:effectLst/>
          </c:spPr>
          <c:invertIfNegative val="0"/>
          <c:cat>
            <c:strRef>
              <c:f>Data!$B$14:$E$14</c:f>
              <c:strCache>
                <c:ptCount val="4"/>
                <c:pt idx="0">
                  <c:v>16–24</c:v>
                </c:pt>
                <c:pt idx="1">
                  <c:v>25–34</c:v>
                </c:pt>
                <c:pt idx="2">
                  <c:v>35–64</c:v>
                </c:pt>
                <c:pt idx="3">
                  <c:v>65–85</c:v>
                </c:pt>
              </c:strCache>
            </c:strRef>
          </c:cat>
          <c:val>
            <c:numRef>
              <c:f>Data!$B$16:$E$16</c:f>
              <c:numCache>
                <c:formatCode>General</c:formatCode>
                <c:ptCount val="4"/>
                <c:pt idx="0">
                  <c:v>13.5</c:v>
                </c:pt>
                <c:pt idx="1">
                  <c:v>9.6999999999999993</c:v>
                </c:pt>
                <c:pt idx="2">
                  <c:v>6.7</c:v>
                </c:pt>
                <c:pt idx="3">
                  <c:v>3.3</c:v>
                </c:pt>
              </c:numCache>
            </c:numRef>
          </c:val>
          <c:extLst>
            <c:ext xmlns:c16="http://schemas.microsoft.com/office/drawing/2014/chart" uri="{C3380CC4-5D6E-409C-BE32-E72D297353CC}">
              <c16:uniqueId val="{00000002-3946-4FC7-BCD8-DA717015B747}"/>
            </c:ext>
          </c:extLst>
        </c:ser>
        <c:ser>
          <c:idx val="2"/>
          <c:order val="3"/>
          <c:tx>
            <c:strRef>
              <c:f>Data!$A$17</c:f>
              <c:strCache>
                <c:ptCount val="1"/>
                <c:pt idx="0">
                  <c:v>Substance Use disorders</c:v>
                </c:pt>
              </c:strCache>
            </c:strRef>
          </c:tx>
          <c:spPr>
            <a:solidFill>
              <a:srgbClr val="D8EDED"/>
            </a:solidFill>
            <a:ln>
              <a:solidFill>
                <a:schemeClr val="accent1"/>
              </a:solidFill>
            </a:ln>
            <a:effectLst/>
          </c:spPr>
          <c:invertIfNegative val="0"/>
          <c:cat>
            <c:strRef>
              <c:f>Data!$B$14:$E$14</c:f>
              <c:strCache>
                <c:ptCount val="4"/>
                <c:pt idx="0">
                  <c:v>16–24</c:v>
                </c:pt>
                <c:pt idx="1">
                  <c:v>25–34</c:v>
                </c:pt>
                <c:pt idx="2">
                  <c:v>35–64</c:v>
                </c:pt>
                <c:pt idx="3">
                  <c:v>65–85</c:v>
                </c:pt>
              </c:strCache>
            </c:strRef>
          </c:cat>
          <c:val>
            <c:numRef>
              <c:f>Data!$B$17:$E$17</c:f>
              <c:numCache>
                <c:formatCode>General</c:formatCode>
                <c:ptCount val="4"/>
                <c:pt idx="0">
                  <c:v>7.8</c:v>
                </c:pt>
                <c:pt idx="1">
                  <c:v>4.0999999999999996</c:v>
                </c:pt>
                <c:pt idx="2">
                  <c:v>2.6</c:v>
                </c:pt>
                <c:pt idx="3">
                  <c:v>0.8</c:v>
                </c:pt>
              </c:numCache>
            </c:numRef>
          </c:val>
          <c:extLst>
            <c:ext xmlns:c16="http://schemas.microsoft.com/office/drawing/2014/chart" uri="{C3380CC4-5D6E-409C-BE32-E72D297353CC}">
              <c16:uniqueId val="{00000003-3946-4FC7-BCD8-DA717015B747}"/>
            </c:ext>
          </c:extLst>
        </c:ser>
        <c:dLbls>
          <c:showLegendKey val="0"/>
          <c:showVal val="0"/>
          <c:showCatName val="0"/>
          <c:showSerName val="0"/>
          <c:showPercent val="0"/>
          <c:showBubbleSize val="0"/>
        </c:dLbls>
        <c:gapWidth val="219"/>
        <c:overlap val="-27"/>
        <c:axId val="1663992016"/>
        <c:axId val="1663994416"/>
      </c:barChart>
      <c:catAx>
        <c:axId val="166399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3994416"/>
        <c:crosses val="autoZero"/>
        <c:auto val="1"/>
        <c:lblAlgn val="ctr"/>
        <c:lblOffset val="100"/>
        <c:noMultiLvlLbl val="0"/>
      </c:catAx>
      <c:valAx>
        <c:axId val="166399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399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0"/>
          <c:tx>
            <c:strRef>
              <c:f>Data!$A$50</c:f>
              <c:strCache>
                <c:ptCount val="1"/>
                <c:pt idx="0">
                  <c:v>Any 12-month mental disorder</c:v>
                </c:pt>
              </c:strCache>
            </c:strRef>
          </c:tx>
          <c:spPr>
            <a:solidFill>
              <a:srgbClr val="008789"/>
            </a:solidFill>
            <a:ln>
              <a:solidFill>
                <a:schemeClr val="accent1"/>
              </a:solidFill>
            </a:ln>
            <a:effectLst/>
          </c:spPr>
          <c:invertIfNegative val="0"/>
          <c:cat>
            <c:strRef>
              <c:f>Data!$B$37:$C$38</c:f>
              <c:strCache>
                <c:ptCount val="2"/>
                <c:pt idx="0">
                  <c:v>Female:Male % 16-24 years</c:v>
                </c:pt>
                <c:pt idx="1">
                  <c:v>Female:Male % 25-34 years</c:v>
                </c:pt>
              </c:strCache>
            </c:strRef>
          </c:cat>
          <c:val>
            <c:numRef>
              <c:f>Data!$B$42:$C$42</c:f>
              <c:numCache>
                <c:formatCode>General</c:formatCode>
                <c:ptCount val="2"/>
                <c:pt idx="0">
                  <c:v>1.4</c:v>
                </c:pt>
                <c:pt idx="1">
                  <c:v>1.3</c:v>
                </c:pt>
              </c:numCache>
            </c:numRef>
          </c:val>
          <c:extLst>
            <c:ext xmlns:c16="http://schemas.microsoft.com/office/drawing/2014/chart" uri="{C3380CC4-5D6E-409C-BE32-E72D297353CC}">
              <c16:uniqueId val="{00000000-BB51-4797-820F-43CC8584BC47}"/>
            </c:ext>
          </c:extLst>
        </c:ser>
        <c:ser>
          <c:idx val="0"/>
          <c:order val="1"/>
          <c:tx>
            <c:strRef>
              <c:f>Data!$A$47</c:f>
              <c:strCache>
                <c:ptCount val="1"/>
                <c:pt idx="0">
                  <c:v>Anxiety disorders</c:v>
                </c:pt>
              </c:strCache>
            </c:strRef>
          </c:tx>
          <c:spPr>
            <a:solidFill>
              <a:srgbClr val="4CABAC"/>
            </a:solidFill>
            <a:ln>
              <a:solidFill>
                <a:schemeClr val="accent1"/>
              </a:solidFill>
            </a:ln>
            <a:effectLst/>
          </c:spPr>
          <c:invertIfNegative val="0"/>
          <c:cat>
            <c:strRef>
              <c:f>Data!$B$37:$C$38</c:f>
              <c:strCache>
                <c:ptCount val="2"/>
                <c:pt idx="0">
                  <c:v>Female:Male % 16-24 years</c:v>
                </c:pt>
                <c:pt idx="1">
                  <c:v>Female:Male % 25-34 years</c:v>
                </c:pt>
              </c:strCache>
            </c:strRef>
          </c:cat>
          <c:val>
            <c:numRef>
              <c:f>Data!$B$39:$C$39</c:f>
              <c:numCache>
                <c:formatCode>General</c:formatCode>
                <c:ptCount val="2"/>
                <c:pt idx="0">
                  <c:v>1.66</c:v>
                </c:pt>
                <c:pt idx="1">
                  <c:v>1.5</c:v>
                </c:pt>
              </c:numCache>
            </c:numRef>
          </c:val>
          <c:extLst>
            <c:ext xmlns:c16="http://schemas.microsoft.com/office/drawing/2014/chart" uri="{C3380CC4-5D6E-409C-BE32-E72D297353CC}">
              <c16:uniqueId val="{00000001-BB51-4797-820F-43CC8584BC47}"/>
            </c:ext>
          </c:extLst>
        </c:ser>
        <c:ser>
          <c:idx val="1"/>
          <c:order val="2"/>
          <c:tx>
            <c:strRef>
              <c:f>Data!$A$40</c:f>
              <c:strCache>
                <c:ptCount val="1"/>
                <c:pt idx="0">
                  <c:v>Affective disorders</c:v>
                </c:pt>
              </c:strCache>
            </c:strRef>
          </c:tx>
          <c:spPr>
            <a:solidFill>
              <a:srgbClr val="99CFCF"/>
            </a:solidFill>
            <a:ln>
              <a:solidFill>
                <a:schemeClr val="accent1"/>
              </a:solidFill>
            </a:ln>
            <a:effectLst/>
          </c:spPr>
          <c:invertIfNegative val="0"/>
          <c:cat>
            <c:strRef>
              <c:f>Data!$B$37:$C$38</c:f>
              <c:strCache>
                <c:ptCount val="2"/>
                <c:pt idx="0">
                  <c:v>Female:Male % 16-24 years</c:v>
                </c:pt>
                <c:pt idx="1">
                  <c:v>Female:Male % 25-34 years</c:v>
                </c:pt>
              </c:strCache>
            </c:strRef>
          </c:cat>
          <c:val>
            <c:numRef>
              <c:f>Data!$B$40:$C$40</c:f>
              <c:numCache>
                <c:formatCode>General</c:formatCode>
                <c:ptCount val="2"/>
                <c:pt idx="0">
                  <c:v>1.61</c:v>
                </c:pt>
                <c:pt idx="1">
                  <c:v>1.29</c:v>
                </c:pt>
              </c:numCache>
            </c:numRef>
          </c:val>
          <c:extLst>
            <c:ext xmlns:c16="http://schemas.microsoft.com/office/drawing/2014/chart" uri="{C3380CC4-5D6E-409C-BE32-E72D297353CC}">
              <c16:uniqueId val="{00000002-BB51-4797-820F-43CC8584BC47}"/>
            </c:ext>
          </c:extLst>
        </c:ser>
        <c:ser>
          <c:idx val="2"/>
          <c:order val="3"/>
          <c:tx>
            <c:strRef>
              <c:f>Data!$A$49</c:f>
              <c:strCache>
                <c:ptCount val="1"/>
                <c:pt idx="0">
                  <c:v>Substance Use disorders</c:v>
                </c:pt>
              </c:strCache>
            </c:strRef>
          </c:tx>
          <c:spPr>
            <a:solidFill>
              <a:srgbClr val="D8EDED"/>
            </a:solidFill>
            <a:ln>
              <a:solidFill>
                <a:schemeClr val="accent1"/>
              </a:solidFill>
            </a:ln>
            <a:effectLst/>
          </c:spPr>
          <c:invertIfNegative val="0"/>
          <c:cat>
            <c:strRef>
              <c:f>Data!$B$37:$C$38</c:f>
              <c:strCache>
                <c:ptCount val="2"/>
                <c:pt idx="0">
                  <c:v>Female:Male % 16-24 years</c:v>
                </c:pt>
                <c:pt idx="1">
                  <c:v>Female:Male % 25-34 years</c:v>
                </c:pt>
              </c:strCache>
            </c:strRef>
          </c:cat>
          <c:val>
            <c:numRef>
              <c:f>Data!$B$41:$C$41</c:f>
              <c:numCache>
                <c:formatCode>General</c:formatCode>
                <c:ptCount val="2"/>
                <c:pt idx="0">
                  <c:v>0.53</c:v>
                </c:pt>
                <c:pt idx="1">
                  <c:v>0.66</c:v>
                </c:pt>
              </c:numCache>
            </c:numRef>
          </c:val>
          <c:extLst>
            <c:ext xmlns:c16="http://schemas.microsoft.com/office/drawing/2014/chart" uri="{C3380CC4-5D6E-409C-BE32-E72D297353CC}">
              <c16:uniqueId val="{00000003-BB51-4797-820F-43CC8584BC47}"/>
            </c:ext>
          </c:extLst>
        </c:ser>
        <c:dLbls>
          <c:showLegendKey val="0"/>
          <c:showVal val="0"/>
          <c:showCatName val="0"/>
          <c:showSerName val="0"/>
          <c:showPercent val="0"/>
          <c:showBubbleSize val="0"/>
        </c:dLbls>
        <c:gapWidth val="219"/>
        <c:overlap val="-27"/>
        <c:axId val="774414191"/>
        <c:axId val="774414671"/>
      </c:barChart>
      <c:catAx>
        <c:axId val="77441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14671"/>
        <c:crosses val="autoZero"/>
        <c:auto val="1"/>
        <c:lblAlgn val="ctr"/>
        <c:lblOffset val="100"/>
        <c:noMultiLvlLbl val="0"/>
      </c:catAx>
      <c:valAx>
        <c:axId val="7744146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14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0"/>
          <c:tx>
            <c:strRef>
              <c:f>Data!$A$50</c:f>
              <c:strCache>
                <c:ptCount val="1"/>
                <c:pt idx="0">
                  <c:v>Any 12-month mental disorder</c:v>
                </c:pt>
              </c:strCache>
            </c:strRef>
          </c:tx>
          <c:spPr>
            <a:solidFill>
              <a:srgbClr val="008789"/>
            </a:solidFill>
            <a:ln>
              <a:solidFill>
                <a:schemeClr val="accent1"/>
              </a:solidFill>
            </a:ln>
            <a:effectLst/>
          </c:spPr>
          <c:invertIfNegative val="0"/>
          <c:cat>
            <c:strRef>
              <c:f>Data!$B$46:$C$46</c:f>
              <c:strCache>
                <c:ptCount val="2"/>
                <c:pt idx="0">
                  <c:v>Born in Australia: Total population</c:v>
                </c:pt>
                <c:pt idx="1">
                  <c:v>Woman: Man</c:v>
                </c:pt>
              </c:strCache>
              <c:extLst/>
            </c:strRef>
          </c:cat>
          <c:val>
            <c:numRef>
              <c:f>Data!$B$50:$C$50</c:f>
              <c:numCache>
                <c:formatCode>General</c:formatCode>
                <c:ptCount val="2"/>
                <c:pt idx="0">
                  <c:v>1.18</c:v>
                </c:pt>
                <c:pt idx="1">
                  <c:v>1.33</c:v>
                </c:pt>
              </c:numCache>
              <c:extLst/>
            </c:numRef>
          </c:val>
          <c:extLst>
            <c:ext xmlns:c16="http://schemas.microsoft.com/office/drawing/2014/chart" uri="{C3380CC4-5D6E-409C-BE32-E72D297353CC}">
              <c16:uniqueId val="{00000000-BB18-4E38-92C6-07A31B7F0C09}"/>
            </c:ext>
          </c:extLst>
        </c:ser>
        <c:ser>
          <c:idx val="0"/>
          <c:order val="1"/>
          <c:tx>
            <c:strRef>
              <c:f>Data!$A$47</c:f>
              <c:strCache>
                <c:ptCount val="1"/>
                <c:pt idx="0">
                  <c:v>Anxiety disorders</c:v>
                </c:pt>
              </c:strCache>
            </c:strRef>
          </c:tx>
          <c:spPr>
            <a:solidFill>
              <a:srgbClr val="4CABAC"/>
            </a:solidFill>
            <a:ln>
              <a:solidFill>
                <a:schemeClr val="accent1"/>
              </a:solidFill>
            </a:ln>
            <a:effectLst/>
          </c:spPr>
          <c:invertIfNegative val="0"/>
          <c:cat>
            <c:strRef>
              <c:f>Data!$B$46:$C$46</c:f>
              <c:strCache>
                <c:ptCount val="2"/>
                <c:pt idx="0">
                  <c:v>Born in Australia: Total population</c:v>
                </c:pt>
                <c:pt idx="1">
                  <c:v>Woman: Man</c:v>
                </c:pt>
              </c:strCache>
              <c:extLst/>
            </c:strRef>
          </c:cat>
          <c:val>
            <c:numRef>
              <c:f>Data!$B$47:$C$47</c:f>
              <c:numCache>
                <c:formatCode>General</c:formatCode>
                <c:ptCount val="2"/>
                <c:pt idx="0">
                  <c:v>1.19</c:v>
                </c:pt>
                <c:pt idx="1">
                  <c:v>1.58</c:v>
                </c:pt>
              </c:numCache>
              <c:extLst/>
            </c:numRef>
          </c:val>
          <c:extLst>
            <c:ext xmlns:c16="http://schemas.microsoft.com/office/drawing/2014/chart" uri="{C3380CC4-5D6E-409C-BE32-E72D297353CC}">
              <c16:uniqueId val="{00000001-BB18-4E38-92C6-07A31B7F0C09}"/>
            </c:ext>
          </c:extLst>
        </c:ser>
        <c:ser>
          <c:idx val="1"/>
          <c:order val="2"/>
          <c:tx>
            <c:strRef>
              <c:f>Data!$A$48</c:f>
              <c:strCache>
                <c:ptCount val="1"/>
                <c:pt idx="0">
                  <c:v>Affective disorders</c:v>
                </c:pt>
              </c:strCache>
            </c:strRef>
          </c:tx>
          <c:spPr>
            <a:solidFill>
              <a:srgbClr val="99CFCF"/>
            </a:solidFill>
            <a:ln>
              <a:solidFill>
                <a:schemeClr val="accent1"/>
              </a:solidFill>
            </a:ln>
            <a:effectLst/>
          </c:spPr>
          <c:invertIfNegative val="0"/>
          <c:cat>
            <c:strRef>
              <c:f>Data!$B$46:$C$46</c:f>
              <c:strCache>
                <c:ptCount val="2"/>
                <c:pt idx="0">
                  <c:v>Born in Australia: Total population</c:v>
                </c:pt>
                <c:pt idx="1">
                  <c:v>Woman: Man</c:v>
                </c:pt>
              </c:strCache>
              <c:extLst/>
            </c:strRef>
          </c:cat>
          <c:val>
            <c:numRef>
              <c:f>Data!$B$48:$C$48</c:f>
              <c:numCache>
                <c:formatCode>General</c:formatCode>
                <c:ptCount val="2"/>
                <c:pt idx="0">
                  <c:v>1.1599999999999999</c:v>
                </c:pt>
                <c:pt idx="1">
                  <c:v>1.3</c:v>
                </c:pt>
              </c:numCache>
              <c:extLst/>
            </c:numRef>
          </c:val>
          <c:extLst>
            <c:ext xmlns:c16="http://schemas.microsoft.com/office/drawing/2014/chart" uri="{C3380CC4-5D6E-409C-BE32-E72D297353CC}">
              <c16:uniqueId val="{00000002-BB18-4E38-92C6-07A31B7F0C09}"/>
            </c:ext>
          </c:extLst>
        </c:ser>
        <c:ser>
          <c:idx val="2"/>
          <c:order val="3"/>
          <c:tx>
            <c:strRef>
              <c:f>Data!$A$49</c:f>
              <c:strCache>
                <c:ptCount val="1"/>
                <c:pt idx="0">
                  <c:v>Substance Use disorders</c:v>
                </c:pt>
              </c:strCache>
            </c:strRef>
          </c:tx>
          <c:spPr>
            <a:solidFill>
              <a:srgbClr val="D8EDED"/>
            </a:solidFill>
            <a:ln>
              <a:solidFill>
                <a:schemeClr val="accent1"/>
              </a:solidFill>
            </a:ln>
            <a:effectLst/>
          </c:spPr>
          <c:invertIfNegative val="0"/>
          <c:cat>
            <c:strRef>
              <c:f>Data!$B$46:$C$46</c:f>
              <c:strCache>
                <c:ptCount val="2"/>
                <c:pt idx="0">
                  <c:v>Born in Australia: Total population</c:v>
                </c:pt>
                <c:pt idx="1">
                  <c:v>Woman: Man</c:v>
                </c:pt>
              </c:strCache>
              <c:extLst/>
            </c:strRef>
          </c:cat>
          <c:val>
            <c:numRef>
              <c:f>Data!$B$49:$C$49</c:f>
              <c:numCache>
                <c:formatCode>General</c:formatCode>
                <c:ptCount val="2"/>
                <c:pt idx="0">
                  <c:v>1.24</c:v>
                </c:pt>
                <c:pt idx="1">
                  <c:v>0.48</c:v>
                </c:pt>
              </c:numCache>
              <c:extLst/>
            </c:numRef>
          </c:val>
          <c:extLst>
            <c:ext xmlns:c16="http://schemas.microsoft.com/office/drawing/2014/chart" uri="{C3380CC4-5D6E-409C-BE32-E72D297353CC}">
              <c16:uniqueId val="{00000003-BB18-4E38-92C6-07A31B7F0C09}"/>
            </c:ext>
          </c:extLst>
        </c:ser>
        <c:dLbls>
          <c:showLegendKey val="0"/>
          <c:showVal val="0"/>
          <c:showCatName val="0"/>
          <c:showSerName val="0"/>
          <c:showPercent val="0"/>
          <c:showBubbleSize val="0"/>
        </c:dLbls>
        <c:gapWidth val="219"/>
        <c:overlap val="-27"/>
        <c:axId val="774414191"/>
        <c:axId val="774414671"/>
      </c:barChart>
      <c:catAx>
        <c:axId val="77441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14671"/>
        <c:crosses val="autoZero"/>
        <c:auto val="1"/>
        <c:lblAlgn val="ctr"/>
        <c:lblOffset val="100"/>
        <c:noMultiLvlLbl val="0"/>
      </c:catAx>
      <c:valAx>
        <c:axId val="7744146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4414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0"/>
          <c:tx>
            <c:strRef>
              <c:f>Data!$E$50</c:f>
              <c:strCache>
                <c:ptCount val="1"/>
                <c:pt idx="0">
                  <c:v>Any 12-month mental disorder</c:v>
                </c:pt>
              </c:strCache>
            </c:strRef>
          </c:tx>
          <c:spPr>
            <a:solidFill>
              <a:srgbClr val="008789"/>
            </a:solidFill>
            <a:ln>
              <a:solidFill>
                <a:schemeClr val="accent1"/>
              </a:solidFill>
            </a:ln>
            <a:effectLst/>
          </c:spPr>
          <c:invertIfNegative val="0"/>
          <c:cat>
            <c:strRef>
              <c:f>Data!$F$46:$H$46</c:f>
              <c:strCache>
                <c:ptCount val="3"/>
                <c:pt idx="0">
                  <c:v>Unemployed: All persons 16-64 years</c:v>
                </c:pt>
                <c:pt idx="1">
                  <c:v>Community and Personal Service Workers: All employed </c:v>
                </c:pt>
                <c:pt idx="2">
                  <c:v>Sales Workers: All employed </c:v>
                </c:pt>
              </c:strCache>
            </c:strRef>
          </c:cat>
          <c:val>
            <c:numRef>
              <c:f>Data!$F$50:$H$50</c:f>
              <c:numCache>
                <c:formatCode>General</c:formatCode>
                <c:ptCount val="3"/>
                <c:pt idx="0">
                  <c:v>1.48</c:v>
                </c:pt>
                <c:pt idx="1">
                  <c:v>1.29</c:v>
                </c:pt>
                <c:pt idx="2">
                  <c:v>1.31</c:v>
                </c:pt>
              </c:numCache>
            </c:numRef>
          </c:val>
          <c:extLst>
            <c:ext xmlns:c16="http://schemas.microsoft.com/office/drawing/2014/chart" uri="{C3380CC4-5D6E-409C-BE32-E72D297353CC}">
              <c16:uniqueId val="{00000000-8999-4FBA-B92D-3495F557CDD6}"/>
            </c:ext>
          </c:extLst>
        </c:ser>
        <c:ser>
          <c:idx val="0"/>
          <c:order val="1"/>
          <c:tx>
            <c:strRef>
              <c:f>Data!$E$47</c:f>
              <c:strCache>
                <c:ptCount val="1"/>
                <c:pt idx="0">
                  <c:v>Anxiety disorders</c:v>
                </c:pt>
              </c:strCache>
            </c:strRef>
          </c:tx>
          <c:spPr>
            <a:solidFill>
              <a:srgbClr val="4CABAC"/>
            </a:solidFill>
            <a:ln>
              <a:solidFill>
                <a:schemeClr val="accent1"/>
              </a:solidFill>
            </a:ln>
            <a:effectLst/>
          </c:spPr>
          <c:invertIfNegative val="0"/>
          <c:cat>
            <c:strRef>
              <c:f>Data!$F$46:$H$46</c:f>
              <c:strCache>
                <c:ptCount val="3"/>
                <c:pt idx="0">
                  <c:v>Unemployed: All persons 16-64 years</c:v>
                </c:pt>
                <c:pt idx="1">
                  <c:v>Community and Personal Service Workers: All employed </c:v>
                </c:pt>
                <c:pt idx="2">
                  <c:v>Sales Workers: All employed </c:v>
                </c:pt>
              </c:strCache>
            </c:strRef>
          </c:cat>
          <c:val>
            <c:numRef>
              <c:f>Data!$F$47:$H$47</c:f>
              <c:numCache>
                <c:formatCode>General</c:formatCode>
                <c:ptCount val="3"/>
                <c:pt idx="0">
                  <c:v>1.5</c:v>
                </c:pt>
                <c:pt idx="1">
                  <c:v>1.36</c:v>
                </c:pt>
                <c:pt idx="2">
                  <c:v>1.36</c:v>
                </c:pt>
              </c:numCache>
            </c:numRef>
          </c:val>
          <c:extLst>
            <c:ext xmlns:c16="http://schemas.microsoft.com/office/drawing/2014/chart" uri="{C3380CC4-5D6E-409C-BE32-E72D297353CC}">
              <c16:uniqueId val="{00000001-8999-4FBA-B92D-3495F557CDD6}"/>
            </c:ext>
          </c:extLst>
        </c:ser>
        <c:ser>
          <c:idx val="1"/>
          <c:order val="2"/>
          <c:tx>
            <c:strRef>
              <c:f>Data!$E$48</c:f>
              <c:strCache>
                <c:ptCount val="1"/>
                <c:pt idx="0">
                  <c:v>Affective disorders</c:v>
                </c:pt>
              </c:strCache>
            </c:strRef>
          </c:tx>
          <c:spPr>
            <a:solidFill>
              <a:srgbClr val="99CFCF"/>
            </a:solidFill>
            <a:ln>
              <a:solidFill>
                <a:schemeClr val="accent1"/>
              </a:solidFill>
            </a:ln>
            <a:effectLst/>
          </c:spPr>
          <c:invertIfNegative val="0"/>
          <c:cat>
            <c:strRef>
              <c:f>Data!$F$46:$H$46</c:f>
              <c:strCache>
                <c:ptCount val="3"/>
                <c:pt idx="0">
                  <c:v>Unemployed: All persons 16-64 years</c:v>
                </c:pt>
                <c:pt idx="1">
                  <c:v>Community and Personal Service Workers: All employed </c:v>
                </c:pt>
                <c:pt idx="2">
                  <c:v>Sales Workers: All employed </c:v>
                </c:pt>
              </c:strCache>
            </c:strRef>
          </c:cat>
          <c:val>
            <c:numRef>
              <c:f>Data!$F$48:$H$48</c:f>
              <c:numCache>
                <c:formatCode>General</c:formatCode>
                <c:ptCount val="3"/>
                <c:pt idx="0">
                  <c:v>2</c:v>
                </c:pt>
                <c:pt idx="1">
                  <c:v>1.19</c:v>
                </c:pt>
                <c:pt idx="2">
                  <c:v>1.29</c:v>
                </c:pt>
              </c:numCache>
            </c:numRef>
          </c:val>
          <c:extLst>
            <c:ext xmlns:c16="http://schemas.microsoft.com/office/drawing/2014/chart" uri="{C3380CC4-5D6E-409C-BE32-E72D297353CC}">
              <c16:uniqueId val="{00000002-8999-4FBA-B92D-3495F557CDD6}"/>
            </c:ext>
          </c:extLst>
        </c:ser>
        <c:ser>
          <c:idx val="2"/>
          <c:order val="3"/>
          <c:tx>
            <c:strRef>
              <c:f>Data!$E$49</c:f>
              <c:strCache>
                <c:ptCount val="1"/>
                <c:pt idx="0">
                  <c:v>Substance Use disorders</c:v>
                </c:pt>
              </c:strCache>
            </c:strRef>
          </c:tx>
          <c:spPr>
            <a:solidFill>
              <a:srgbClr val="D8EDED"/>
            </a:solidFill>
            <a:ln>
              <a:solidFill>
                <a:schemeClr val="accent1"/>
              </a:solidFill>
            </a:ln>
            <a:effectLst/>
          </c:spPr>
          <c:invertIfNegative val="0"/>
          <c:cat>
            <c:strRef>
              <c:f>Data!$F$46:$H$46</c:f>
              <c:strCache>
                <c:ptCount val="3"/>
                <c:pt idx="0">
                  <c:v>Unemployed: All persons 16-64 years</c:v>
                </c:pt>
                <c:pt idx="1">
                  <c:v>Community and Personal Service Workers: All employed </c:v>
                </c:pt>
                <c:pt idx="2">
                  <c:v>Sales Workers: All employed </c:v>
                </c:pt>
              </c:strCache>
            </c:strRef>
          </c:cat>
          <c:val>
            <c:numRef>
              <c:f>Data!$F$49:$H$49</c:f>
              <c:numCache>
                <c:formatCode>General</c:formatCode>
                <c:ptCount val="3"/>
                <c:pt idx="0">
                  <c:v>2.3199999999999998</c:v>
                </c:pt>
                <c:pt idx="1">
                  <c:v>1.1499999999999999</c:v>
                </c:pt>
                <c:pt idx="2">
                  <c:v>1.1299999999999999</c:v>
                </c:pt>
              </c:numCache>
            </c:numRef>
          </c:val>
          <c:extLst>
            <c:ext xmlns:c16="http://schemas.microsoft.com/office/drawing/2014/chart" uri="{C3380CC4-5D6E-409C-BE32-E72D297353CC}">
              <c16:uniqueId val="{00000003-8999-4FBA-B92D-3495F557CDD6}"/>
            </c:ext>
          </c:extLst>
        </c:ser>
        <c:dLbls>
          <c:showLegendKey val="0"/>
          <c:showVal val="0"/>
          <c:showCatName val="0"/>
          <c:showSerName val="0"/>
          <c:showPercent val="0"/>
          <c:showBubbleSize val="0"/>
        </c:dLbls>
        <c:gapWidth val="219"/>
        <c:overlap val="-27"/>
        <c:axId val="554831375"/>
        <c:axId val="554837615"/>
      </c:barChart>
      <c:catAx>
        <c:axId val="55483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4837615"/>
        <c:crosses val="autoZero"/>
        <c:auto val="1"/>
        <c:lblAlgn val="ctr"/>
        <c:lblOffset val="100"/>
        <c:noMultiLvlLbl val="0"/>
      </c:catAx>
      <c:valAx>
        <c:axId val="554837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4831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Data!$I$50</c:f>
              <c:strCache>
                <c:ptCount val="1"/>
                <c:pt idx="0">
                  <c:v>Any 12-month mental disorder</c:v>
                </c:pt>
              </c:strCache>
            </c:strRef>
          </c:tx>
          <c:spPr>
            <a:solidFill>
              <a:srgbClr val="008789"/>
            </a:solidFill>
            <a:ln>
              <a:solidFill>
                <a:schemeClr val="accent1"/>
              </a:solidFill>
            </a:ln>
            <a:effectLst/>
          </c:spPr>
          <c:invertIfNegative val="0"/>
          <c:cat>
            <c:strRef>
              <c:f>Data!$J$46:$L$46</c:f>
              <c:strCache>
                <c:ptCount val="3"/>
                <c:pt idx="0">
                  <c:v>Most to Least disadvantaged</c:v>
                </c:pt>
                <c:pt idx="1">
                  <c:v>Has ever been without a place to live: Total population</c:v>
                </c:pt>
                <c:pt idx="2">
                  <c:v>Has ever been incarcerated: Total population</c:v>
                </c:pt>
              </c:strCache>
            </c:strRef>
          </c:cat>
          <c:val>
            <c:numRef>
              <c:f>Data!$J$50:$L$50</c:f>
              <c:numCache>
                <c:formatCode>General</c:formatCode>
                <c:ptCount val="3"/>
                <c:pt idx="0">
                  <c:v>1.1100000000000001</c:v>
                </c:pt>
                <c:pt idx="1">
                  <c:v>1.82</c:v>
                </c:pt>
                <c:pt idx="2">
                  <c:v>1.28</c:v>
                </c:pt>
              </c:numCache>
            </c:numRef>
          </c:val>
          <c:extLst>
            <c:ext xmlns:c16="http://schemas.microsoft.com/office/drawing/2014/chart" uri="{C3380CC4-5D6E-409C-BE32-E72D297353CC}">
              <c16:uniqueId val="{00000000-20AD-4E52-B2F5-3A833B023D2C}"/>
            </c:ext>
          </c:extLst>
        </c:ser>
        <c:ser>
          <c:idx val="1"/>
          <c:order val="1"/>
          <c:tx>
            <c:strRef>
              <c:f>Data!$I$47</c:f>
              <c:strCache>
                <c:ptCount val="1"/>
                <c:pt idx="0">
                  <c:v>Anxiety disorders</c:v>
                </c:pt>
              </c:strCache>
            </c:strRef>
          </c:tx>
          <c:spPr>
            <a:solidFill>
              <a:srgbClr val="4CABAC"/>
            </a:solidFill>
            <a:ln>
              <a:solidFill>
                <a:schemeClr val="accent1"/>
              </a:solidFill>
            </a:ln>
            <a:effectLst/>
          </c:spPr>
          <c:invertIfNegative val="0"/>
          <c:cat>
            <c:strRef>
              <c:f>Data!$J$46:$L$46</c:f>
              <c:strCache>
                <c:ptCount val="3"/>
                <c:pt idx="0">
                  <c:v>Most to Least disadvantaged</c:v>
                </c:pt>
                <c:pt idx="1">
                  <c:v>Has ever been without a place to live: Total population</c:v>
                </c:pt>
                <c:pt idx="2">
                  <c:v>Has ever been incarcerated: Total population</c:v>
                </c:pt>
              </c:strCache>
            </c:strRef>
          </c:cat>
          <c:val>
            <c:numRef>
              <c:f>Data!$J$47:$L$47</c:f>
              <c:numCache>
                <c:formatCode>General</c:formatCode>
                <c:ptCount val="3"/>
                <c:pt idx="0">
                  <c:v>1.1100000000000001</c:v>
                </c:pt>
                <c:pt idx="1">
                  <c:v>1.84</c:v>
                </c:pt>
                <c:pt idx="2">
                  <c:v>1.17</c:v>
                </c:pt>
              </c:numCache>
            </c:numRef>
          </c:val>
          <c:extLst>
            <c:ext xmlns:c16="http://schemas.microsoft.com/office/drawing/2014/chart" uri="{C3380CC4-5D6E-409C-BE32-E72D297353CC}">
              <c16:uniqueId val="{00000001-20AD-4E52-B2F5-3A833B023D2C}"/>
            </c:ext>
          </c:extLst>
        </c:ser>
        <c:ser>
          <c:idx val="2"/>
          <c:order val="2"/>
          <c:tx>
            <c:strRef>
              <c:f>Data!$I$48</c:f>
              <c:strCache>
                <c:ptCount val="1"/>
                <c:pt idx="0">
                  <c:v>Affective disorders</c:v>
                </c:pt>
              </c:strCache>
            </c:strRef>
          </c:tx>
          <c:spPr>
            <a:solidFill>
              <a:srgbClr val="99CFCF"/>
            </a:solidFill>
            <a:ln>
              <a:solidFill>
                <a:schemeClr val="accent1"/>
              </a:solidFill>
            </a:ln>
            <a:effectLst/>
          </c:spPr>
          <c:invertIfNegative val="0"/>
          <c:cat>
            <c:strRef>
              <c:f>Data!$J$46:$L$46</c:f>
              <c:strCache>
                <c:ptCount val="3"/>
                <c:pt idx="0">
                  <c:v>Most to Least disadvantaged</c:v>
                </c:pt>
                <c:pt idx="1">
                  <c:v>Has ever been without a place to live: Total population</c:v>
                </c:pt>
                <c:pt idx="2">
                  <c:v>Has ever been incarcerated: Total population</c:v>
                </c:pt>
              </c:strCache>
            </c:strRef>
          </c:cat>
          <c:val>
            <c:numRef>
              <c:f>Data!$J$48:$L$48</c:f>
              <c:numCache>
                <c:formatCode>General</c:formatCode>
                <c:ptCount val="3"/>
                <c:pt idx="0">
                  <c:v>1.2</c:v>
                </c:pt>
                <c:pt idx="1">
                  <c:v>2.25</c:v>
                </c:pt>
                <c:pt idx="2">
                  <c:v>1.55</c:v>
                </c:pt>
              </c:numCache>
            </c:numRef>
          </c:val>
          <c:extLst>
            <c:ext xmlns:c16="http://schemas.microsoft.com/office/drawing/2014/chart" uri="{C3380CC4-5D6E-409C-BE32-E72D297353CC}">
              <c16:uniqueId val="{00000002-20AD-4E52-B2F5-3A833B023D2C}"/>
            </c:ext>
          </c:extLst>
        </c:ser>
        <c:ser>
          <c:idx val="3"/>
          <c:order val="3"/>
          <c:tx>
            <c:strRef>
              <c:f>Data!$I$49</c:f>
              <c:strCache>
                <c:ptCount val="1"/>
                <c:pt idx="0">
                  <c:v>Substance Use disorders</c:v>
                </c:pt>
              </c:strCache>
            </c:strRef>
          </c:tx>
          <c:spPr>
            <a:solidFill>
              <a:srgbClr val="D8EDED"/>
            </a:solidFill>
            <a:ln>
              <a:solidFill>
                <a:schemeClr val="accent1"/>
              </a:solidFill>
            </a:ln>
            <a:effectLst/>
          </c:spPr>
          <c:invertIfNegative val="0"/>
          <c:cat>
            <c:strRef>
              <c:f>Data!$J$46:$L$46</c:f>
              <c:strCache>
                <c:ptCount val="3"/>
                <c:pt idx="0">
                  <c:v>Most to Least disadvantaged</c:v>
                </c:pt>
                <c:pt idx="1">
                  <c:v>Has ever been without a place to live: Total population</c:v>
                </c:pt>
                <c:pt idx="2">
                  <c:v>Has ever been incarcerated: Total population</c:v>
                </c:pt>
              </c:strCache>
            </c:strRef>
          </c:cat>
          <c:val>
            <c:numRef>
              <c:f>Data!$J$49:$L$49</c:f>
              <c:numCache>
                <c:formatCode>General</c:formatCode>
                <c:ptCount val="3"/>
                <c:pt idx="0">
                  <c:v>0.82</c:v>
                </c:pt>
                <c:pt idx="1">
                  <c:v>2.12</c:v>
                </c:pt>
                <c:pt idx="2">
                  <c:v>2.2999999999999998</c:v>
                </c:pt>
              </c:numCache>
            </c:numRef>
          </c:val>
          <c:extLst>
            <c:ext xmlns:c16="http://schemas.microsoft.com/office/drawing/2014/chart" uri="{C3380CC4-5D6E-409C-BE32-E72D297353CC}">
              <c16:uniqueId val="{00000003-20AD-4E52-B2F5-3A833B023D2C}"/>
            </c:ext>
          </c:extLst>
        </c:ser>
        <c:dLbls>
          <c:showLegendKey val="0"/>
          <c:showVal val="0"/>
          <c:showCatName val="0"/>
          <c:showSerName val="0"/>
          <c:showPercent val="0"/>
          <c:showBubbleSize val="0"/>
        </c:dLbls>
        <c:gapWidth val="219"/>
        <c:overlap val="-27"/>
        <c:axId val="1664033296"/>
        <c:axId val="1664048176"/>
      </c:barChart>
      <c:catAx>
        <c:axId val="166403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4048176"/>
        <c:crosses val="autoZero"/>
        <c:auto val="1"/>
        <c:lblAlgn val="ctr"/>
        <c:lblOffset val="100"/>
        <c:noMultiLvlLbl val="0"/>
      </c:catAx>
      <c:valAx>
        <c:axId val="1664048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403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Data!$A$82</c:f>
              <c:strCache>
                <c:ptCount val="1"/>
                <c:pt idx="0">
                  <c:v>Males – Has self-harmed in lifetime, rate ratio Selected ages: All ages</c:v>
                </c:pt>
              </c:strCache>
            </c:strRef>
          </c:tx>
          <c:spPr>
            <a:solidFill>
              <a:srgbClr val="008789"/>
            </a:solidFill>
            <a:ln>
              <a:solidFill>
                <a:schemeClr val="accent1"/>
              </a:solidFill>
            </a:ln>
            <a:effectLst/>
          </c:spPr>
          <c:invertIfNegative val="0"/>
          <c:cat>
            <c:strRef>
              <c:f>Data!$B$81:$F$81</c:f>
              <c:strCache>
                <c:ptCount val="5"/>
                <c:pt idx="0">
                  <c:v>16–24</c:v>
                </c:pt>
                <c:pt idx="1">
                  <c:v>25–34</c:v>
                </c:pt>
                <c:pt idx="2">
                  <c:v>35–44</c:v>
                </c:pt>
                <c:pt idx="3">
                  <c:v>45–54</c:v>
                </c:pt>
                <c:pt idx="4">
                  <c:v>55–85</c:v>
                </c:pt>
              </c:strCache>
            </c:strRef>
          </c:cat>
          <c:val>
            <c:numRef>
              <c:f>Data!$B$82:$F$82</c:f>
              <c:numCache>
                <c:formatCode>General</c:formatCode>
                <c:ptCount val="5"/>
                <c:pt idx="0">
                  <c:v>2</c:v>
                </c:pt>
                <c:pt idx="1">
                  <c:v>1.97</c:v>
                </c:pt>
                <c:pt idx="2">
                  <c:v>0.84</c:v>
                </c:pt>
                <c:pt idx="3">
                  <c:v>0.71</c:v>
                </c:pt>
                <c:pt idx="4">
                  <c:v>0.28999999999999998</c:v>
                </c:pt>
              </c:numCache>
            </c:numRef>
          </c:val>
          <c:extLst>
            <c:ext xmlns:c16="http://schemas.microsoft.com/office/drawing/2014/chart" uri="{C3380CC4-5D6E-409C-BE32-E72D297353CC}">
              <c16:uniqueId val="{00000000-26A3-4F5B-B054-A3FDC853F44A}"/>
            </c:ext>
          </c:extLst>
        </c:ser>
        <c:ser>
          <c:idx val="3"/>
          <c:order val="1"/>
          <c:tx>
            <c:strRef>
              <c:f>Data!$A$83</c:f>
              <c:strCache>
                <c:ptCount val="1"/>
                <c:pt idx="0">
                  <c:v>Females – Has self-harmed in lifetime, rate ratio Selected ages: All ages</c:v>
                </c:pt>
              </c:strCache>
            </c:strRef>
          </c:tx>
          <c:spPr>
            <a:solidFill>
              <a:srgbClr val="99CFCF"/>
            </a:solidFill>
            <a:ln>
              <a:solidFill>
                <a:schemeClr val="accent1"/>
              </a:solidFill>
            </a:ln>
            <a:effectLst/>
          </c:spPr>
          <c:invertIfNegative val="0"/>
          <c:cat>
            <c:strRef>
              <c:f>Data!$B$81:$F$81</c:f>
              <c:strCache>
                <c:ptCount val="5"/>
                <c:pt idx="0">
                  <c:v>16–24</c:v>
                </c:pt>
                <c:pt idx="1">
                  <c:v>25–34</c:v>
                </c:pt>
                <c:pt idx="2">
                  <c:v>35–44</c:v>
                </c:pt>
                <c:pt idx="3">
                  <c:v>45–54</c:v>
                </c:pt>
                <c:pt idx="4">
                  <c:v>55–85</c:v>
                </c:pt>
              </c:strCache>
            </c:strRef>
          </c:cat>
          <c:val>
            <c:numRef>
              <c:f>Data!$B$83:$F$83</c:f>
              <c:numCache>
                <c:formatCode>General</c:formatCode>
                <c:ptCount val="5"/>
                <c:pt idx="0">
                  <c:v>1.58</c:v>
                </c:pt>
                <c:pt idx="1">
                  <c:v>1.3</c:v>
                </c:pt>
                <c:pt idx="2">
                  <c:v>0.48</c:v>
                </c:pt>
                <c:pt idx="3">
                  <c:v>1.33</c:v>
                </c:pt>
                <c:pt idx="4">
                  <c:v>0.93</c:v>
                </c:pt>
              </c:numCache>
            </c:numRef>
          </c:val>
          <c:extLst>
            <c:ext xmlns:c16="http://schemas.microsoft.com/office/drawing/2014/chart" uri="{C3380CC4-5D6E-409C-BE32-E72D297353CC}">
              <c16:uniqueId val="{00000001-26A3-4F5B-B054-A3FDC853F44A}"/>
            </c:ext>
          </c:extLst>
        </c:ser>
        <c:dLbls>
          <c:showLegendKey val="0"/>
          <c:showVal val="0"/>
          <c:showCatName val="0"/>
          <c:showSerName val="0"/>
          <c:showPercent val="0"/>
          <c:showBubbleSize val="0"/>
        </c:dLbls>
        <c:gapWidth val="219"/>
        <c:overlap val="-27"/>
        <c:axId val="1663992016"/>
        <c:axId val="1663994416"/>
      </c:barChart>
      <c:catAx>
        <c:axId val="166399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3994416"/>
        <c:crosses val="autoZero"/>
        <c:auto val="1"/>
        <c:lblAlgn val="ctr"/>
        <c:lblOffset val="100"/>
        <c:noMultiLvlLbl val="0"/>
      </c:catAx>
      <c:valAx>
        <c:axId val="166399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399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solidFill>
                  <a:schemeClr val="bg1"/>
                </a:solidFill>
              </a:rPr>
              <a:t>Chart Title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'Mental health'!$A$35</c:f>
              <c:strCache>
                <c:ptCount val="1"/>
                <c:pt idx="0">
                  <c:v>Females</c:v>
                </c:pt>
              </c:strCache>
            </c:strRef>
          </c:tx>
          <c:spPr>
            <a:solidFill>
              <a:srgbClr val="99CFCF"/>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health'!$B$33:$C$33</c:f>
              <c:strCache>
                <c:ptCount val="2"/>
                <c:pt idx="0">
                  <c:v>2007</c:v>
                </c:pt>
                <c:pt idx="1">
                  <c:v>2020 to 2022</c:v>
                </c:pt>
              </c:strCache>
            </c:strRef>
          </c:cat>
          <c:val>
            <c:numRef>
              <c:f>'Mental health'!$B$35:$C$35</c:f>
              <c:numCache>
                <c:formatCode>General</c:formatCode>
                <c:ptCount val="2"/>
                <c:pt idx="0">
                  <c:v>30</c:v>
                </c:pt>
                <c:pt idx="1">
                  <c:v>46</c:v>
                </c:pt>
              </c:numCache>
            </c:numRef>
          </c:val>
          <c:extLst>
            <c:ext xmlns:c16="http://schemas.microsoft.com/office/drawing/2014/chart" uri="{C3380CC4-5D6E-409C-BE32-E72D297353CC}">
              <c16:uniqueId val="{00000000-9E4C-4B2B-8717-99B5FF9F342D}"/>
            </c:ext>
          </c:extLst>
        </c:ser>
        <c:ser>
          <c:idx val="1"/>
          <c:order val="1"/>
          <c:tx>
            <c:strRef>
              <c:f>'Mental health'!$A$34</c:f>
              <c:strCache>
                <c:ptCount val="1"/>
                <c:pt idx="0">
                  <c:v>Males</c:v>
                </c:pt>
              </c:strCache>
            </c:strRef>
          </c:tx>
          <c:spPr>
            <a:solidFill>
              <a:srgbClr val="008789"/>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health'!$B$33:$C$33</c:f>
              <c:strCache>
                <c:ptCount val="2"/>
                <c:pt idx="0">
                  <c:v>2007</c:v>
                </c:pt>
                <c:pt idx="1">
                  <c:v>2020 to 2022</c:v>
                </c:pt>
              </c:strCache>
            </c:strRef>
          </c:cat>
          <c:val>
            <c:numRef>
              <c:f>'Mental health'!$B$34:$C$34</c:f>
              <c:numCache>
                <c:formatCode>General</c:formatCode>
                <c:ptCount val="2"/>
                <c:pt idx="0">
                  <c:v>23</c:v>
                </c:pt>
                <c:pt idx="1">
                  <c:v>32</c:v>
                </c:pt>
              </c:numCache>
            </c:numRef>
          </c:val>
          <c:extLst>
            <c:ext xmlns:c16="http://schemas.microsoft.com/office/drawing/2014/chart" uri="{C3380CC4-5D6E-409C-BE32-E72D297353CC}">
              <c16:uniqueId val="{00000001-9E4C-4B2B-8717-99B5FF9F342D}"/>
            </c:ext>
          </c:extLst>
        </c:ser>
        <c:dLbls>
          <c:dLblPos val="outEnd"/>
          <c:showLegendKey val="0"/>
          <c:showVal val="1"/>
          <c:showCatName val="0"/>
          <c:showSerName val="0"/>
          <c:showPercent val="0"/>
          <c:showBubbleSize val="0"/>
        </c:dLbls>
        <c:gapWidth val="219"/>
        <c:overlap val="-27"/>
        <c:axId val="475953663"/>
        <c:axId val="475957983"/>
      </c:barChart>
      <c:catAx>
        <c:axId val="47595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5957983"/>
        <c:crosses val="autoZero"/>
        <c:auto val="1"/>
        <c:lblAlgn val="ctr"/>
        <c:lblOffset val="100"/>
        <c:noMultiLvlLbl val="0"/>
      </c:catAx>
      <c:valAx>
        <c:axId val="475957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595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100" dirty="0"/>
              <a:t>Per cent</a:t>
            </a:r>
          </a:p>
        </c:rich>
      </c:tx>
      <c:layout>
        <c:manualLayout>
          <c:xMode val="edge"/>
          <c:yMode val="edge"/>
          <c:x val="8.9719646833692508E-3"/>
          <c:y val="9.477210232407673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'Mental health'!$B$4</c:f>
              <c:strCache>
                <c:ptCount val="1"/>
                <c:pt idx="0">
                  <c:v>2007</c:v>
                </c:pt>
              </c:strCache>
            </c:strRef>
          </c:tx>
          <c:spPr>
            <a:solidFill>
              <a:srgbClr val="99CFCF"/>
            </a:solidFill>
            <a:ln>
              <a:solidFill>
                <a:schemeClr val="tx1"/>
              </a:solidFill>
            </a:ln>
            <a:effectLst/>
          </c:spPr>
          <c:invertIfNegative val="0"/>
          <c:cat>
            <c:strRef>
              <c:f>[1]Sheet1!$C$26:$C$30</c:f>
              <c:strCache>
                <c:ptCount val="5"/>
                <c:pt idx="0">
                  <c:v>Q1: Least disadvantaged</c:v>
                </c:pt>
                <c:pt idx="1">
                  <c:v>Q2</c:v>
                </c:pt>
                <c:pt idx="2">
                  <c:v>Q3</c:v>
                </c:pt>
                <c:pt idx="3">
                  <c:v>Q4</c:v>
                </c:pt>
                <c:pt idx="4">
                  <c:v>Q5: Most disadvantaged</c:v>
                </c:pt>
              </c:strCache>
            </c:strRef>
          </c:cat>
          <c:val>
            <c:numRef>
              <c:f>'Mental health'!$B$5:$B$9</c:f>
              <c:numCache>
                <c:formatCode>#,##0.0</c:formatCode>
                <c:ptCount val="5"/>
                <c:pt idx="0">
                  <c:v>15.7</c:v>
                </c:pt>
                <c:pt idx="1">
                  <c:v>20.7</c:v>
                </c:pt>
                <c:pt idx="2">
                  <c:v>20.8</c:v>
                </c:pt>
                <c:pt idx="3">
                  <c:v>20.100000000000001</c:v>
                </c:pt>
                <c:pt idx="4">
                  <c:v>21</c:v>
                </c:pt>
              </c:numCache>
            </c:numRef>
          </c:val>
          <c:extLst>
            <c:ext xmlns:c16="http://schemas.microsoft.com/office/drawing/2014/chart" uri="{C3380CC4-5D6E-409C-BE32-E72D297353CC}">
              <c16:uniqueId val="{00000000-C168-4E01-8820-F980E3A6BB5C}"/>
            </c:ext>
          </c:extLst>
        </c:ser>
        <c:ser>
          <c:idx val="1"/>
          <c:order val="1"/>
          <c:tx>
            <c:strRef>
              <c:f>'Mental health'!$C$4</c:f>
              <c:strCache>
                <c:ptCount val="1"/>
                <c:pt idx="0">
                  <c:v>2020 to 2022</c:v>
                </c:pt>
              </c:strCache>
            </c:strRef>
          </c:tx>
          <c:spPr>
            <a:solidFill>
              <a:srgbClr val="008789"/>
            </a:solidFill>
            <a:ln>
              <a:solidFill>
                <a:schemeClr val="tx1"/>
              </a:solidFill>
            </a:ln>
            <a:effectLst/>
          </c:spPr>
          <c:invertIfNegative val="0"/>
          <c:cat>
            <c:strRef>
              <c:f>[1]Sheet1!$C$26:$C$30</c:f>
              <c:strCache>
                <c:ptCount val="5"/>
                <c:pt idx="0">
                  <c:v>Q1: Least disadvantaged</c:v>
                </c:pt>
                <c:pt idx="1">
                  <c:v>Q2</c:v>
                </c:pt>
                <c:pt idx="2">
                  <c:v>Q3</c:v>
                </c:pt>
                <c:pt idx="3">
                  <c:v>Q4</c:v>
                </c:pt>
                <c:pt idx="4">
                  <c:v>Q5: Most disadvantaged</c:v>
                </c:pt>
              </c:strCache>
            </c:strRef>
          </c:cat>
          <c:val>
            <c:numRef>
              <c:f>'Mental health'!$C$5:$C$9</c:f>
              <c:numCache>
                <c:formatCode>#,##0.0</c:formatCode>
                <c:ptCount val="5"/>
                <c:pt idx="0">
                  <c:v>20.399999999999999</c:v>
                </c:pt>
                <c:pt idx="1">
                  <c:v>20.7</c:v>
                </c:pt>
                <c:pt idx="2">
                  <c:v>22.4</c:v>
                </c:pt>
                <c:pt idx="3">
                  <c:v>22.1</c:v>
                </c:pt>
                <c:pt idx="4">
                  <c:v>22.6</c:v>
                </c:pt>
              </c:numCache>
            </c:numRef>
          </c:val>
          <c:extLst>
            <c:ext xmlns:c16="http://schemas.microsoft.com/office/drawing/2014/chart" uri="{C3380CC4-5D6E-409C-BE32-E72D297353CC}">
              <c16:uniqueId val="{00000001-C168-4E01-8820-F980E3A6BB5C}"/>
            </c:ext>
          </c:extLst>
        </c:ser>
        <c:dLbls>
          <c:showLegendKey val="0"/>
          <c:showVal val="0"/>
          <c:showCatName val="0"/>
          <c:showSerName val="0"/>
          <c:showPercent val="0"/>
          <c:showBubbleSize val="0"/>
        </c:dLbls>
        <c:gapWidth val="151"/>
        <c:overlap val="-27"/>
        <c:axId val="1714693024"/>
        <c:axId val="1091277008"/>
      </c:barChart>
      <c:catAx>
        <c:axId val="17146930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1277008"/>
        <c:crossesAt val="0"/>
        <c:auto val="1"/>
        <c:lblAlgn val="ctr"/>
        <c:lblOffset val="100"/>
        <c:noMultiLvlLbl val="0"/>
      </c:catAx>
      <c:valAx>
        <c:axId val="1091277008"/>
        <c:scaling>
          <c:orientation val="minMax"/>
          <c:max val="25"/>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4693024"/>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0.13748</cdr:x>
      <cdr:y>0.07699</cdr:y>
    </cdr:from>
    <cdr:to>
      <cdr:x>0.13859</cdr:x>
      <cdr:y>0.89949</cdr:y>
    </cdr:to>
    <cdr:cxnSp macro="">
      <cdr:nvCxnSpPr>
        <cdr:cNvPr id="15" name="Straight Connector 14">
          <a:extLst xmlns:a="http://schemas.openxmlformats.org/drawingml/2006/main">
            <a:ext uri="{FF2B5EF4-FFF2-40B4-BE49-F238E27FC236}">
              <a16:creationId xmlns:a16="http://schemas.microsoft.com/office/drawing/2014/main" id="{B8A5EED9-6065-44DE-B047-337846AC3C4E}"/>
            </a:ext>
          </a:extLst>
        </cdr:cNvPr>
        <cdr:cNvCxnSpPr/>
      </cdr:nvCxnSpPr>
      <cdr:spPr>
        <a:xfrm xmlns:a="http://schemas.openxmlformats.org/drawingml/2006/main" flipV="1">
          <a:off x="1173604" y="473710"/>
          <a:ext cx="9402" cy="506101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0.30555</cdr:x>
      <cdr:y>0.07761</cdr:y>
    </cdr:from>
    <cdr:to>
      <cdr:x>0.3073</cdr:x>
      <cdr:y>0.89888</cdr:y>
    </cdr:to>
    <cdr:cxnSp macro="">
      <cdr:nvCxnSpPr>
        <cdr:cNvPr id="17" name="Straight Connector 16">
          <a:extLst xmlns:a="http://schemas.openxmlformats.org/drawingml/2006/main">
            <a:ext uri="{FF2B5EF4-FFF2-40B4-BE49-F238E27FC236}">
              <a16:creationId xmlns:a16="http://schemas.microsoft.com/office/drawing/2014/main" id="{85C481AD-E218-4766-84BD-467EB05E5FE9}"/>
            </a:ext>
          </a:extLst>
        </cdr:cNvPr>
        <cdr:cNvCxnSpPr/>
      </cdr:nvCxnSpPr>
      <cdr:spPr>
        <a:xfrm xmlns:a="http://schemas.openxmlformats.org/drawingml/2006/main" flipV="1">
          <a:off x="2608264" y="477520"/>
          <a:ext cx="14922" cy="5053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0.44035</cdr:x>
      <cdr:y>0.07822</cdr:y>
    </cdr:from>
    <cdr:to>
      <cdr:x>0.4412</cdr:x>
      <cdr:y>0.89906</cdr:y>
    </cdr:to>
    <cdr:cxnSp macro="">
      <cdr:nvCxnSpPr>
        <cdr:cNvPr id="19" name="Straight Connector 18">
          <a:extLst xmlns:a="http://schemas.openxmlformats.org/drawingml/2006/main">
            <a:ext uri="{FF2B5EF4-FFF2-40B4-BE49-F238E27FC236}">
              <a16:creationId xmlns:a16="http://schemas.microsoft.com/office/drawing/2014/main" id="{508EE9E0-3645-47CF-8E77-F2D0CC4991DB}"/>
            </a:ext>
          </a:extLst>
        </cdr:cNvPr>
        <cdr:cNvCxnSpPr/>
      </cdr:nvCxnSpPr>
      <cdr:spPr>
        <a:xfrm xmlns:a="http://schemas.openxmlformats.org/drawingml/2006/main" flipV="1">
          <a:off x="3758958" y="481330"/>
          <a:ext cx="7228" cy="50507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0.07922</cdr:x>
      <cdr:y>0.93932</cdr:y>
    </cdr:from>
    <cdr:to>
      <cdr:x>0.29256</cdr:x>
      <cdr:y>0.98669</cdr:y>
    </cdr:to>
    <cdr:sp macro="" textlink="">
      <cdr:nvSpPr>
        <cdr:cNvPr id="2" name="TextBox 1">
          <a:extLst xmlns:a="http://schemas.openxmlformats.org/drawingml/2006/main">
            <a:ext uri="{FF2B5EF4-FFF2-40B4-BE49-F238E27FC236}">
              <a16:creationId xmlns:a16="http://schemas.microsoft.com/office/drawing/2014/main" id="{CD6ED891-DC6E-47E8-BE13-5340F7743808}"/>
            </a:ext>
          </a:extLst>
        </cdr:cNvPr>
        <cdr:cNvSpPr txBox="1"/>
      </cdr:nvSpPr>
      <cdr:spPr>
        <a:xfrm xmlns:a="http://schemas.openxmlformats.org/drawingml/2006/main">
          <a:off x="676286" y="5779787"/>
          <a:ext cx="1821135" cy="291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a:t>Underweight and healthy weight</a:t>
          </a:r>
        </a:p>
      </cdr:txBody>
    </cdr:sp>
  </cdr:relSizeAnchor>
  <cdr:relSizeAnchor xmlns:cdr="http://schemas.openxmlformats.org/drawingml/2006/chartDrawing">
    <cdr:from>
      <cdr:x>0.0877</cdr:x>
      <cdr:y>0.94211</cdr:y>
    </cdr:from>
    <cdr:to>
      <cdr:x>0.29034</cdr:x>
      <cdr:y>0.94241</cdr:y>
    </cdr:to>
    <cdr:cxnSp macro="">
      <cdr:nvCxnSpPr>
        <cdr:cNvPr id="4" name="Straight Connector 3">
          <a:extLst xmlns:a="http://schemas.openxmlformats.org/drawingml/2006/main">
            <a:ext uri="{FF2B5EF4-FFF2-40B4-BE49-F238E27FC236}">
              <a16:creationId xmlns:a16="http://schemas.microsoft.com/office/drawing/2014/main" id="{1A5A521E-C198-4499-A748-6DC786172AE4}"/>
            </a:ext>
          </a:extLst>
        </cdr:cNvPr>
        <cdr:cNvCxnSpPr/>
      </cdr:nvCxnSpPr>
      <cdr:spPr>
        <a:xfrm xmlns:a="http://schemas.openxmlformats.org/drawingml/2006/main" flipV="1">
          <a:off x="748666" y="5796915"/>
          <a:ext cx="1729740" cy="1905"/>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0.30462</cdr:x>
      <cdr:y>0.9418</cdr:y>
    </cdr:from>
    <cdr:to>
      <cdr:x>0.42557</cdr:x>
      <cdr:y>0.94241</cdr:y>
    </cdr:to>
    <cdr:cxnSp macro="">
      <cdr:nvCxnSpPr>
        <cdr:cNvPr id="12" name="Straight Connector 11">
          <a:extLst xmlns:a="http://schemas.openxmlformats.org/drawingml/2006/main">
            <a:ext uri="{FF2B5EF4-FFF2-40B4-BE49-F238E27FC236}">
              <a16:creationId xmlns:a16="http://schemas.microsoft.com/office/drawing/2014/main" id="{4CA0BDD6-0E42-4D5A-AB31-C086D2E2DB63}"/>
            </a:ext>
          </a:extLst>
        </cdr:cNvPr>
        <cdr:cNvCxnSpPr/>
      </cdr:nvCxnSpPr>
      <cdr:spPr>
        <a:xfrm xmlns:a="http://schemas.openxmlformats.org/drawingml/2006/main">
          <a:off x="2600326" y="5795010"/>
          <a:ext cx="1032510" cy="381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0.44068</cdr:x>
      <cdr:y>0.942</cdr:y>
    </cdr:from>
    <cdr:to>
      <cdr:x>0.55992</cdr:x>
      <cdr:y>0.94241</cdr:y>
    </cdr:to>
    <cdr:cxnSp macro="">
      <cdr:nvCxnSpPr>
        <cdr:cNvPr id="18" name="Straight Connector 17">
          <a:extLst xmlns:a="http://schemas.openxmlformats.org/drawingml/2006/main">
            <a:ext uri="{FF2B5EF4-FFF2-40B4-BE49-F238E27FC236}">
              <a16:creationId xmlns:a16="http://schemas.microsoft.com/office/drawing/2014/main" id="{0EC4C36C-007A-4B63-BA81-5C365B660844}"/>
            </a:ext>
          </a:extLst>
        </cdr:cNvPr>
        <cdr:cNvCxnSpPr/>
      </cdr:nvCxnSpPr>
      <cdr:spPr>
        <a:xfrm xmlns:a="http://schemas.openxmlformats.org/drawingml/2006/main">
          <a:off x="3761740" y="5796284"/>
          <a:ext cx="1017906" cy="2536"/>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0.31749</cdr:x>
      <cdr:y>0.93828</cdr:y>
    </cdr:from>
    <cdr:to>
      <cdr:x>0.41085</cdr:x>
      <cdr:y>0.97802</cdr:y>
    </cdr:to>
    <cdr:sp macro="" textlink="">
      <cdr:nvSpPr>
        <cdr:cNvPr id="22" name="TextBox 1">
          <a:extLst xmlns:a="http://schemas.openxmlformats.org/drawingml/2006/main">
            <a:ext uri="{FF2B5EF4-FFF2-40B4-BE49-F238E27FC236}">
              <a16:creationId xmlns:a16="http://schemas.microsoft.com/office/drawing/2014/main" id="{B1047DCB-93DB-4B03-8F8C-5660982257E1}"/>
            </a:ext>
          </a:extLst>
        </cdr:cNvPr>
        <cdr:cNvSpPr txBox="1"/>
      </cdr:nvSpPr>
      <cdr:spPr>
        <a:xfrm xmlns:a="http://schemas.openxmlformats.org/drawingml/2006/main">
          <a:off x="2710169" y="5773397"/>
          <a:ext cx="796949" cy="2445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a:t>Overweight</a:t>
          </a:r>
        </a:p>
      </cdr:txBody>
    </cdr:sp>
  </cdr:relSizeAnchor>
  <cdr:relSizeAnchor xmlns:cdr="http://schemas.openxmlformats.org/drawingml/2006/chartDrawing">
    <cdr:from>
      <cdr:x>0.46969</cdr:x>
      <cdr:y>0.94014</cdr:y>
    </cdr:from>
    <cdr:to>
      <cdr:x>0.56304</cdr:x>
      <cdr:y>0.97988</cdr:y>
    </cdr:to>
    <cdr:sp macro="" textlink="">
      <cdr:nvSpPr>
        <cdr:cNvPr id="23" name="TextBox 1">
          <a:extLst xmlns:a="http://schemas.openxmlformats.org/drawingml/2006/main">
            <a:ext uri="{FF2B5EF4-FFF2-40B4-BE49-F238E27FC236}">
              <a16:creationId xmlns:a16="http://schemas.microsoft.com/office/drawing/2014/main" id="{468D7921-0F37-440B-BB41-0D7E52075F4A}"/>
            </a:ext>
          </a:extLst>
        </cdr:cNvPr>
        <cdr:cNvSpPr txBox="1"/>
      </cdr:nvSpPr>
      <cdr:spPr>
        <a:xfrm xmlns:a="http://schemas.openxmlformats.org/drawingml/2006/main">
          <a:off x="4009390" y="5784850"/>
          <a:ext cx="796926" cy="24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a:t>Obese I</a:t>
          </a:r>
        </a:p>
      </cdr:txBody>
    </cdr:sp>
  </cdr:relSizeAnchor>
  <cdr:relSizeAnchor xmlns:cdr="http://schemas.openxmlformats.org/drawingml/2006/chartDrawing">
    <cdr:from>
      <cdr:x>0.71078</cdr:x>
      <cdr:y>0.9418</cdr:y>
    </cdr:from>
    <cdr:to>
      <cdr:x>0.88663</cdr:x>
      <cdr:y>0.9418</cdr:y>
    </cdr:to>
    <cdr:cxnSp macro="">
      <cdr:nvCxnSpPr>
        <cdr:cNvPr id="29" name="Straight Connector 28">
          <a:extLst xmlns:a="http://schemas.openxmlformats.org/drawingml/2006/main">
            <a:ext uri="{FF2B5EF4-FFF2-40B4-BE49-F238E27FC236}">
              <a16:creationId xmlns:a16="http://schemas.microsoft.com/office/drawing/2014/main" id="{A99F6F8F-2A6E-44B9-8264-FCE82EDBB44E}"/>
            </a:ext>
          </a:extLst>
        </cdr:cNvPr>
        <cdr:cNvCxnSpPr/>
      </cdr:nvCxnSpPr>
      <cdr:spPr>
        <a:xfrm xmlns:a="http://schemas.openxmlformats.org/drawingml/2006/main">
          <a:off x="6067426" y="5795010"/>
          <a:ext cx="1501140" cy="2"/>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0.57502</cdr:x>
      <cdr:y>0.9419</cdr:y>
    </cdr:from>
    <cdr:to>
      <cdr:x>0.6956</cdr:x>
      <cdr:y>0.94241</cdr:y>
    </cdr:to>
    <cdr:cxnSp macro="">
      <cdr:nvCxnSpPr>
        <cdr:cNvPr id="30" name="Straight Connector 29">
          <a:extLst xmlns:a="http://schemas.openxmlformats.org/drawingml/2006/main">
            <a:ext uri="{FF2B5EF4-FFF2-40B4-BE49-F238E27FC236}">
              <a16:creationId xmlns:a16="http://schemas.microsoft.com/office/drawing/2014/main" id="{A99F6F8F-2A6E-44B9-8264-FCE82EDBB44E}"/>
            </a:ext>
          </a:extLst>
        </cdr:cNvPr>
        <cdr:cNvCxnSpPr/>
      </cdr:nvCxnSpPr>
      <cdr:spPr>
        <a:xfrm xmlns:a="http://schemas.openxmlformats.org/drawingml/2006/main">
          <a:off x="4908550" y="5795648"/>
          <a:ext cx="1029336" cy="3172"/>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0.58484</cdr:x>
      <cdr:y>0.93953</cdr:y>
    </cdr:from>
    <cdr:to>
      <cdr:x>0.68355</cdr:x>
      <cdr:y>0.98297</cdr:y>
    </cdr:to>
    <cdr:sp macro="" textlink="">
      <cdr:nvSpPr>
        <cdr:cNvPr id="33" name="TextBox 1">
          <a:extLst xmlns:a="http://schemas.openxmlformats.org/drawingml/2006/main">
            <a:ext uri="{FF2B5EF4-FFF2-40B4-BE49-F238E27FC236}">
              <a16:creationId xmlns:a16="http://schemas.microsoft.com/office/drawing/2014/main" id="{05A72505-A3F8-4283-B877-70C102545B7D}"/>
            </a:ext>
          </a:extLst>
        </cdr:cNvPr>
        <cdr:cNvSpPr txBox="1"/>
      </cdr:nvSpPr>
      <cdr:spPr>
        <a:xfrm xmlns:a="http://schemas.openxmlformats.org/drawingml/2006/main">
          <a:off x="4992370" y="5781040"/>
          <a:ext cx="842646" cy="26733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a:t>Obese Class II</a:t>
          </a:r>
        </a:p>
      </cdr:txBody>
    </cdr:sp>
  </cdr:relSizeAnchor>
  <cdr:relSizeAnchor xmlns:cdr="http://schemas.openxmlformats.org/drawingml/2006/chartDrawing">
    <cdr:from>
      <cdr:x>0.74507</cdr:x>
      <cdr:y>0.93953</cdr:y>
    </cdr:from>
    <cdr:to>
      <cdr:x>0.84736</cdr:x>
      <cdr:y>0.98328</cdr:y>
    </cdr:to>
    <cdr:sp macro="" textlink="">
      <cdr:nvSpPr>
        <cdr:cNvPr id="34" name="TextBox 1">
          <a:extLst xmlns:a="http://schemas.openxmlformats.org/drawingml/2006/main">
            <a:ext uri="{FF2B5EF4-FFF2-40B4-BE49-F238E27FC236}">
              <a16:creationId xmlns:a16="http://schemas.microsoft.com/office/drawing/2014/main" id="{05A72505-A3F8-4283-B877-70C102545B7D}"/>
            </a:ext>
          </a:extLst>
        </cdr:cNvPr>
        <cdr:cNvSpPr txBox="1"/>
      </cdr:nvSpPr>
      <cdr:spPr>
        <a:xfrm xmlns:a="http://schemas.openxmlformats.org/drawingml/2006/main">
          <a:off x="6360160" y="5781040"/>
          <a:ext cx="873126" cy="2692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a:t>Obese Class III</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0.02242</cdr:y>
    </cdr:from>
    <cdr:to>
      <cdr:x>0.2</cdr:x>
      <cdr:y>0.35575</cdr:y>
    </cdr:to>
    <cdr:sp macro="" textlink="">
      <cdr:nvSpPr>
        <cdr:cNvPr id="2" name="TextBox 1">
          <a:extLst xmlns:a="http://schemas.openxmlformats.org/drawingml/2006/main">
            <a:ext uri="{FF2B5EF4-FFF2-40B4-BE49-F238E27FC236}">
              <a16:creationId xmlns:a16="http://schemas.microsoft.com/office/drawing/2014/main" id="{9DD8BF4E-FCE1-3715-2AD8-60DE98165BC6}"/>
            </a:ext>
          </a:extLst>
        </cdr:cNvPr>
        <cdr:cNvSpPr txBox="1"/>
      </cdr:nvSpPr>
      <cdr:spPr>
        <a:xfrm xmlns:a="http://schemas.openxmlformats.org/drawingml/2006/main">
          <a:off x="0" y="107627"/>
          <a:ext cx="1616426" cy="16001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aseline="0" dirty="0">
              <a:solidFill>
                <a:schemeClr val="tx1">
                  <a:lumMod val="65000"/>
                  <a:lumOff val="35000"/>
                </a:schemeClr>
              </a:solidFill>
              <a:latin typeface="Arial" panose="020B0604020202020204" pitchFamily="34" charset="0"/>
              <a:cs typeface="Arial" panose="020B0604020202020204" pitchFamily="34" charset="0"/>
            </a:rPr>
            <a:t>Rate</a:t>
          </a:r>
        </a:p>
      </cdr:txBody>
    </cdr:sp>
  </cdr:relSizeAnchor>
</c:userShapes>
</file>

<file path=ppt/drawings/drawing11.xml><?xml version="1.0" encoding="utf-8"?>
<c:userShapes xmlns:c="http://schemas.openxmlformats.org/drawingml/2006/chart">
  <cdr:relSizeAnchor xmlns:cdr="http://schemas.openxmlformats.org/drawingml/2006/chartDrawing">
    <cdr:from>
      <cdr:x>0.0096</cdr:x>
      <cdr:y>0.07474</cdr:y>
    </cdr:from>
    <cdr:to>
      <cdr:x>0.08046</cdr:x>
      <cdr:y>0.12616</cdr:y>
    </cdr:to>
    <cdr:sp macro="" textlink="">
      <cdr:nvSpPr>
        <cdr:cNvPr id="2" name="TextBox 1">
          <a:extLst xmlns:a="http://schemas.openxmlformats.org/drawingml/2006/main">
            <a:ext uri="{FF2B5EF4-FFF2-40B4-BE49-F238E27FC236}">
              <a16:creationId xmlns:a16="http://schemas.microsoft.com/office/drawing/2014/main" id="{22A614F4-BB17-4EFC-A6B7-585139F1F47F}"/>
            </a:ext>
          </a:extLst>
        </cdr:cNvPr>
        <cdr:cNvSpPr txBox="1"/>
      </cdr:nvSpPr>
      <cdr:spPr>
        <a:xfrm xmlns:a="http://schemas.openxmlformats.org/drawingml/2006/main">
          <a:off x="60826" y="317934"/>
          <a:ext cx="448971" cy="218734"/>
        </a:xfrm>
        <a:prstGeom xmlns:a="http://schemas.openxmlformats.org/drawingml/2006/main" prst="rect">
          <a:avLst/>
        </a:prstGeom>
      </cdr:spPr>
      <cdr:txBody>
        <a:bodyPr xmlns:a="http://schemas.openxmlformats.org/drawingml/2006/main" wrap="none" l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000" baseline="0" dirty="0">
              <a:solidFill>
                <a:schemeClr val="tx1">
                  <a:lumMod val="65000"/>
                  <a:lumOff val="35000"/>
                </a:schemeClr>
              </a:solidFill>
              <a:latin typeface="Arial" panose="020B0604020202020204" pitchFamily="34" charset="0"/>
              <a:cs typeface="Arial" panose="020B0604020202020204" pitchFamily="34" charset="0"/>
            </a:rPr>
            <a:t>Rate ratio</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0.02392</cdr:y>
    </cdr:from>
    <cdr:to>
      <cdr:x>0.21876</cdr:x>
      <cdr:y>0.14892</cdr:y>
    </cdr:to>
    <cdr:sp macro="" textlink="">
      <cdr:nvSpPr>
        <cdr:cNvPr id="2" name="TextBox 1">
          <a:extLst xmlns:a="http://schemas.openxmlformats.org/drawingml/2006/main">
            <a:ext uri="{FF2B5EF4-FFF2-40B4-BE49-F238E27FC236}">
              <a16:creationId xmlns:a16="http://schemas.microsoft.com/office/drawing/2014/main" id="{53F410EC-EAAF-24AC-3C3C-34447C36FB80}"/>
            </a:ext>
          </a:extLst>
        </cdr:cNvPr>
        <cdr:cNvSpPr txBox="1"/>
      </cdr:nvSpPr>
      <cdr:spPr>
        <a:xfrm xmlns:a="http://schemas.openxmlformats.org/drawingml/2006/main">
          <a:off x="0" y="100558"/>
          <a:ext cx="1606700" cy="5254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100" baseline="0" dirty="0">
              <a:solidFill>
                <a:schemeClr val="tx1">
                  <a:lumMod val="65000"/>
                  <a:lumOff val="35000"/>
                </a:schemeClr>
              </a:solidFill>
              <a:latin typeface="Arial" panose="020B0604020202020204" pitchFamily="34" charset="0"/>
              <a:cs typeface="Arial" panose="020B0604020202020204" pitchFamily="34" charset="0"/>
            </a:rPr>
            <a:t>Rate</a:t>
          </a:r>
        </a:p>
      </cdr:txBody>
    </cdr:sp>
  </cdr:relSizeAnchor>
</c:userShapes>
</file>

<file path=ppt/drawings/drawing13.xml><?xml version="1.0" encoding="utf-8"?>
<c:userShapes xmlns:c="http://schemas.openxmlformats.org/drawingml/2006/chart">
  <cdr:relSizeAnchor xmlns:cdr="http://schemas.openxmlformats.org/drawingml/2006/chartDrawing">
    <cdr:from>
      <cdr:x>0.02882</cdr:x>
      <cdr:y>0.04284</cdr:y>
    </cdr:from>
    <cdr:to>
      <cdr:x>0.23923</cdr:x>
      <cdr:y>0.13312</cdr:y>
    </cdr:to>
    <cdr:sp macro="" textlink="">
      <cdr:nvSpPr>
        <cdr:cNvPr id="2" name="TextBox 1">
          <a:extLst xmlns:a="http://schemas.openxmlformats.org/drawingml/2006/main">
            <a:ext uri="{FF2B5EF4-FFF2-40B4-BE49-F238E27FC236}">
              <a16:creationId xmlns:a16="http://schemas.microsoft.com/office/drawing/2014/main" id="{C6D57826-7627-4A9D-8C36-0AC484A911FF}"/>
            </a:ext>
          </a:extLst>
        </cdr:cNvPr>
        <cdr:cNvSpPr txBox="1"/>
      </cdr:nvSpPr>
      <cdr:spPr>
        <a:xfrm xmlns:a="http://schemas.openxmlformats.org/drawingml/2006/main">
          <a:off x="133080" y="112946"/>
          <a:ext cx="971614" cy="238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baseline="0" dirty="0">
              <a:solidFill>
                <a:schemeClr val="tx1">
                  <a:lumMod val="65000"/>
                  <a:lumOff val="35000"/>
                </a:schemeClr>
              </a:solidFill>
              <a:latin typeface="Arial" panose="020B0604020202020204" pitchFamily="34" charset="0"/>
              <a:cs typeface="Arial" panose="020B0604020202020204" pitchFamily="34" charset="0"/>
            </a:rPr>
            <a:t>ASR</a:t>
          </a:r>
        </a:p>
      </cdr:txBody>
    </cdr:sp>
  </cdr:relSizeAnchor>
  <cdr:relSizeAnchor xmlns:cdr="http://schemas.openxmlformats.org/drawingml/2006/chartDrawing">
    <cdr:from>
      <cdr:x>0.27292</cdr:x>
      <cdr:y>0.8941</cdr:y>
    </cdr:from>
    <cdr:to>
      <cdr:x>0.83542</cdr:x>
      <cdr:y>1</cdr:y>
    </cdr:to>
    <cdr:sp macro="" textlink="">
      <cdr:nvSpPr>
        <cdr:cNvPr id="3" name="TextBox 2">
          <a:extLst xmlns:a="http://schemas.openxmlformats.org/drawingml/2006/main">
            <a:ext uri="{FF2B5EF4-FFF2-40B4-BE49-F238E27FC236}">
              <a16:creationId xmlns:a16="http://schemas.microsoft.com/office/drawing/2014/main" id="{786B9E87-85B5-4B88-B3F8-5B6B706104F3}"/>
            </a:ext>
          </a:extLst>
        </cdr:cNvPr>
        <cdr:cNvSpPr txBox="1"/>
      </cdr:nvSpPr>
      <cdr:spPr>
        <a:xfrm xmlns:a="http://schemas.openxmlformats.org/drawingml/2006/main">
          <a:off x="1247774" y="2452688"/>
          <a:ext cx="2571751" cy="2905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aseline="0" dirty="0">
              <a:solidFill>
                <a:schemeClr val="tx1"/>
              </a:solidFill>
              <a:latin typeface="Arial" panose="020B0604020202020204" pitchFamily="34" charset="0"/>
              <a:cs typeface="Arial" panose="020B0604020202020204" pitchFamily="34" charset="0"/>
            </a:rPr>
            <a:t>Index of relative socioeconomic outcomes</a:t>
          </a:r>
        </a:p>
      </cdr:txBody>
    </cdr:sp>
  </cdr:relSizeAnchor>
</c:userShapes>
</file>

<file path=ppt/drawings/drawing14.xml><?xml version="1.0" encoding="utf-8"?>
<c:userShapes xmlns:c="http://schemas.openxmlformats.org/drawingml/2006/chart">
  <cdr:relSizeAnchor xmlns:cdr="http://schemas.openxmlformats.org/drawingml/2006/chartDrawing">
    <cdr:from>
      <cdr:x>0.03542</cdr:x>
      <cdr:y>0.06076</cdr:y>
    </cdr:from>
    <cdr:to>
      <cdr:x>0.24584</cdr:x>
      <cdr:y>0.15104</cdr:y>
    </cdr:to>
    <cdr:sp macro="" textlink="">
      <cdr:nvSpPr>
        <cdr:cNvPr id="2" name="TextBox 1">
          <a:extLst xmlns:a="http://schemas.openxmlformats.org/drawingml/2006/main">
            <a:ext uri="{FF2B5EF4-FFF2-40B4-BE49-F238E27FC236}">
              <a16:creationId xmlns:a16="http://schemas.microsoft.com/office/drawing/2014/main" id="{C6D57826-7627-4A9D-8C36-0AC484A911FF}"/>
            </a:ext>
          </a:extLst>
        </cdr:cNvPr>
        <cdr:cNvSpPr txBox="1"/>
      </cdr:nvSpPr>
      <cdr:spPr>
        <a:xfrm xmlns:a="http://schemas.openxmlformats.org/drawingml/2006/main">
          <a:off x="161925" y="166689"/>
          <a:ext cx="962040" cy="2476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baseline="0" dirty="0">
              <a:solidFill>
                <a:schemeClr val="tx1">
                  <a:lumMod val="65000"/>
                  <a:lumOff val="35000"/>
                </a:schemeClr>
              </a:solidFill>
              <a:latin typeface="Arial" panose="020B0604020202020204" pitchFamily="34" charset="0"/>
              <a:cs typeface="Arial" panose="020B0604020202020204" pitchFamily="34" charset="0"/>
            </a:rPr>
            <a:t>ASR</a:t>
          </a:r>
        </a:p>
      </cdr:txBody>
    </cdr:sp>
  </cdr:relSizeAnchor>
  <cdr:relSizeAnchor xmlns:cdr="http://schemas.openxmlformats.org/drawingml/2006/chartDrawing">
    <cdr:from>
      <cdr:x>0.25834</cdr:x>
      <cdr:y>0.8941</cdr:y>
    </cdr:from>
    <cdr:to>
      <cdr:x>0.82084</cdr:x>
      <cdr:y>1</cdr:y>
    </cdr:to>
    <cdr:sp macro="" textlink="">
      <cdr:nvSpPr>
        <cdr:cNvPr id="3" name="TextBox 2">
          <a:extLst xmlns:a="http://schemas.openxmlformats.org/drawingml/2006/main">
            <a:ext uri="{FF2B5EF4-FFF2-40B4-BE49-F238E27FC236}">
              <a16:creationId xmlns:a16="http://schemas.microsoft.com/office/drawing/2014/main" id="{786B9E87-85B5-4B88-B3F8-5B6B706104F3}"/>
            </a:ext>
          </a:extLst>
        </cdr:cNvPr>
        <cdr:cNvSpPr txBox="1"/>
      </cdr:nvSpPr>
      <cdr:spPr>
        <a:xfrm xmlns:a="http://schemas.openxmlformats.org/drawingml/2006/main">
          <a:off x="1181115" y="2452695"/>
          <a:ext cx="2571750" cy="290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aseline="0" dirty="0">
              <a:solidFill>
                <a:schemeClr val="tx1"/>
              </a:solidFill>
              <a:latin typeface="Arial" panose="020B0604020202020204" pitchFamily="34" charset="0"/>
              <a:cs typeface="Arial" panose="020B0604020202020204" pitchFamily="34" charset="0"/>
            </a:rPr>
            <a:t>Index of relative socioeconomic disadvantage</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0.01428</cdr:y>
    </cdr:from>
    <cdr:to>
      <cdr:x>0.2</cdr:x>
      <cdr:y>0.09761</cdr:y>
    </cdr:to>
    <cdr:sp macro="" textlink="">
      <cdr:nvSpPr>
        <cdr:cNvPr id="2" name="TextBox 1">
          <a:extLst xmlns:a="http://schemas.openxmlformats.org/drawingml/2006/main">
            <a:ext uri="{FF2B5EF4-FFF2-40B4-BE49-F238E27FC236}">
              <a16:creationId xmlns:a16="http://schemas.microsoft.com/office/drawing/2014/main" id="{7D50E209-8071-9A88-FA17-CF140F23E5EA}"/>
            </a:ext>
          </a:extLst>
        </cdr:cNvPr>
        <cdr:cNvSpPr txBox="1"/>
      </cdr:nvSpPr>
      <cdr:spPr>
        <a:xfrm xmlns:a="http://schemas.openxmlformats.org/drawingml/2006/main">
          <a:off x="0" y="64780"/>
          <a:ext cx="1828800" cy="3780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baseline="0" dirty="0">
              <a:solidFill>
                <a:schemeClr val="tx1">
                  <a:lumMod val="65000"/>
                  <a:lumOff val="35000"/>
                </a:schemeClr>
              </a:solidFill>
              <a:effectLst/>
              <a:latin typeface="Arial" panose="020B0604020202020204" pitchFamily="34" charset="0"/>
              <a:ea typeface="+mn-ea"/>
              <a:cs typeface="+mn-cs"/>
            </a:rPr>
            <a:t>Proportion (%)</a:t>
          </a:r>
          <a:endParaRPr lang="en-AU" dirty="0">
            <a:solidFill>
              <a:schemeClr val="tx1">
                <a:lumMod val="65000"/>
                <a:lumOff val="35000"/>
              </a:schemeClr>
            </a:solidFill>
            <a:effectLst/>
            <a:latin typeface="Arial" panose="020B0604020202020204" pitchFamily="34" charset="0"/>
          </a:endParaRPr>
        </a:p>
        <a:p xmlns:a="http://schemas.openxmlformats.org/drawingml/2006/main">
          <a:endParaRPr lang="en-A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0.02245</cdr:y>
    </cdr:from>
    <cdr:to>
      <cdr:x>0.2</cdr:x>
      <cdr:y>0.10578</cdr:y>
    </cdr:to>
    <cdr:sp macro="" textlink="">
      <cdr:nvSpPr>
        <cdr:cNvPr id="2" name="TextBox 1">
          <a:extLst xmlns:a="http://schemas.openxmlformats.org/drawingml/2006/main">
            <a:ext uri="{FF2B5EF4-FFF2-40B4-BE49-F238E27FC236}">
              <a16:creationId xmlns:a16="http://schemas.microsoft.com/office/drawing/2014/main" id="{EB131C6E-83D4-04C8-FCD1-AC5C9D4ED4A3}"/>
            </a:ext>
          </a:extLst>
        </cdr:cNvPr>
        <cdr:cNvSpPr txBox="1"/>
      </cdr:nvSpPr>
      <cdr:spPr>
        <a:xfrm xmlns:a="http://schemas.openxmlformats.org/drawingml/2006/main">
          <a:off x="0" y="107445"/>
          <a:ext cx="1828800" cy="398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baseline="0" dirty="0">
              <a:solidFill>
                <a:schemeClr val="tx1">
                  <a:lumMod val="65000"/>
                  <a:lumOff val="35000"/>
                </a:schemeClr>
              </a:solidFill>
              <a:effectLst/>
              <a:latin typeface="Arial" panose="020B0604020202020204" pitchFamily="34" charset="0"/>
              <a:ea typeface="+mn-ea"/>
              <a:cs typeface="+mn-cs"/>
            </a:rPr>
            <a:t>Rate ratio</a:t>
          </a:r>
          <a:endParaRPr lang="en-AU" dirty="0">
            <a:solidFill>
              <a:schemeClr val="tx1">
                <a:lumMod val="65000"/>
                <a:lumOff val="35000"/>
              </a:schemeClr>
            </a:solidFill>
            <a:effectLst/>
            <a:latin typeface="Arial" panose="020B0604020202020204" pitchFamily="34" charset="0"/>
          </a:endParaRPr>
        </a:p>
        <a:p xmlns:a="http://schemas.openxmlformats.org/drawingml/2006/main">
          <a:endParaRPr lang="en-AU" sz="1100" dirty="0"/>
        </a:p>
      </cdr:txBody>
    </cdr:sp>
  </cdr:relSizeAnchor>
  <cdr:relSizeAnchor xmlns:cdr="http://schemas.openxmlformats.org/drawingml/2006/chartDrawing">
    <cdr:from>
      <cdr:x>0.06988</cdr:x>
      <cdr:y>0.44441</cdr:y>
    </cdr:from>
    <cdr:to>
      <cdr:x>0.96738</cdr:x>
      <cdr:y>0.44718</cdr:y>
    </cdr:to>
    <cdr:cxnSp macro="">
      <cdr:nvCxnSpPr>
        <cdr:cNvPr id="3" name="Straight Connector 2">
          <a:extLst xmlns:a="http://schemas.openxmlformats.org/drawingml/2006/main">
            <a:ext uri="{FF2B5EF4-FFF2-40B4-BE49-F238E27FC236}">
              <a16:creationId xmlns:a16="http://schemas.microsoft.com/office/drawing/2014/main" id="{6875DB91-106D-9156-F919-9A4F04F1A60E}"/>
            </a:ext>
          </a:extLst>
        </cdr:cNvPr>
        <cdr:cNvCxnSpPr/>
      </cdr:nvCxnSpPr>
      <cdr:spPr>
        <a:xfrm xmlns:a="http://schemas.openxmlformats.org/drawingml/2006/main">
          <a:off x="638959" y="2127269"/>
          <a:ext cx="8206739" cy="13259"/>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cdr:x>
      <cdr:y>0.01143</cdr:y>
    </cdr:from>
    <cdr:to>
      <cdr:x>0.2</cdr:x>
      <cdr:y>0.09476</cdr:y>
    </cdr:to>
    <cdr:sp macro="" textlink="">
      <cdr:nvSpPr>
        <cdr:cNvPr id="2" name="TextBox 1">
          <a:extLst xmlns:a="http://schemas.openxmlformats.org/drawingml/2006/main">
            <a:ext uri="{FF2B5EF4-FFF2-40B4-BE49-F238E27FC236}">
              <a16:creationId xmlns:a16="http://schemas.microsoft.com/office/drawing/2014/main" id="{EB131C6E-83D4-04C8-FCD1-AC5C9D4ED4A3}"/>
            </a:ext>
          </a:extLst>
        </cdr:cNvPr>
        <cdr:cNvSpPr txBox="1"/>
      </cdr:nvSpPr>
      <cdr:spPr>
        <a:xfrm xmlns:a="http://schemas.openxmlformats.org/drawingml/2006/main">
          <a:off x="0" y="55375"/>
          <a:ext cx="1760668" cy="4035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baseline="0" dirty="0">
              <a:solidFill>
                <a:schemeClr val="tx1">
                  <a:lumMod val="65000"/>
                  <a:lumOff val="35000"/>
                </a:schemeClr>
              </a:solidFill>
              <a:effectLst/>
              <a:latin typeface="Arial" panose="020B0604020202020204" pitchFamily="34" charset="0"/>
              <a:ea typeface="+mn-ea"/>
              <a:cs typeface="+mn-cs"/>
            </a:rPr>
            <a:t>Rate ratio</a:t>
          </a:r>
          <a:endParaRPr lang="en-AU" dirty="0">
            <a:solidFill>
              <a:schemeClr val="tx1">
                <a:lumMod val="65000"/>
                <a:lumOff val="35000"/>
              </a:schemeClr>
            </a:solidFill>
            <a:effectLst/>
            <a:latin typeface="Arial" panose="020B0604020202020204" pitchFamily="34" charset="0"/>
          </a:endParaRPr>
        </a:p>
        <a:p xmlns:a="http://schemas.openxmlformats.org/drawingml/2006/main">
          <a:endParaRPr lang="en-AU" sz="1100" dirty="0"/>
        </a:p>
      </cdr:txBody>
    </cdr:sp>
  </cdr:relSizeAnchor>
  <cdr:relSizeAnchor xmlns:cdr="http://schemas.openxmlformats.org/drawingml/2006/chartDrawing">
    <cdr:from>
      <cdr:x>0.08339</cdr:x>
      <cdr:y>0.4407</cdr:y>
    </cdr:from>
    <cdr:to>
      <cdr:x>0.98089</cdr:x>
      <cdr:y>0.44347</cdr:y>
    </cdr:to>
    <cdr:cxnSp macro="">
      <cdr:nvCxnSpPr>
        <cdr:cNvPr id="3" name="Straight Connector 2">
          <a:extLst xmlns:a="http://schemas.openxmlformats.org/drawingml/2006/main">
            <a:ext uri="{FF2B5EF4-FFF2-40B4-BE49-F238E27FC236}">
              <a16:creationId xmlns:a16="http://schemas.microsoft.com/office/drawing/2014/main" id="{6875DB91-106D-9156-F919-9A4F04F1A60E}"/>
            </a:ext>
          </a:extLst>
        </cdr:cNvPr>
        <cdr:cNvCxnSpPr/>
      </cdr:nvCxnSpPr>
      <cdr:spPr>
        <a:xfrm xmlns:a="http://schemas.openxmlformats.org/drawingml/2006/main">
          <a:off x="734117" y="2134490"/>
          <a:ext cx="7901000" cy="13416"/>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0.02233</cdr:y>
    </cdr:from>
    <cdr:to>
      <cdr:x>0.2</cdr:x>
      <cdr:y>0.10567</cdr:y>
    </cdr:to>
    <cdr:sp macro="" textlink="">
      <cdr:nvSpPr>
        <cdr:cNvPr id="2" name="TextBox 1">
          <a:extLst xmlns:a="http://schemas.openxmlformats.org/drawingml/2006/main">
            <a:ext uri="{FF2B5EF4-FFF2-40B4-BE49-F238E27FC236}">
              <a16:creationId xmlns:a16="http://schemas.microsoft.com/office/drawing/2014/main" id="{7688F073-B102-A8F5-1DBE-00445727AC62}"/>
            </a:ext>
          </a:extLst>
        </cdr:cNvPr>
        <cdr:cNvSpPr txBox="1"/>
      </cdr:nvSpPr>
      <cdr:spPr>
        <a:xfrm xmlns:a="http://schemas.openxmlformats.org/drawingml/2006/main">
          <a:off x="0" y="97812"/>
          <a:ext cx="1961749" cy="365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baseline="0" dirty="0">
              <a:solidFill>
                <a:schemeClr val="tx1">
                  <a:lumMod val="65000"/>
                  <a:lumOff val="35000"/>
                </a:schemeClr>
              </a:solidFill>
              <a:effectLst/>
              <a:latin typeface="Arial" panose="020B0604020202020204" pitchFamily="34" charset="0"/>
              <a:ea typeface="+mn-ea"/>
              <a:cs typeface="+mn-cs"/>
            </a:rPr>
            <a:t>Rate ratio</a:t>
          </a:r>
          <a:endParaRPr lang="en-AU" dirty="0">
            <a:solidFill>
              <a:schemeClr val="tx1">
                <a:lumMod val="65000"/>
                <a:lumOff val="35000"/>
              </a:schemeClr>
            </a:solidFill>
            <a:effectLst/>
            <a:latin typeface="Arial" panose="020B0604020202020204" pitchFamily="34" charset="0"/>
          </a:endParaRPr>
        </a:p>
        <a:p xmlns:a="http://schemas.openxmlformats.org/drawingml/2006/main">
          <a:endParaRPr lang="en-AU" sz="1100" dirty="0"/>
        </a:p>
      </cdr:txBody>
    </cdr:sp>
  </cdr:relSizeAnchor>
  <cdr:relSizeAnchor xmlns:cdr="http://schemas.openxmlformats.org/drawingml/2006/chartDrawing">
    <cdr:from>
      <cdr:x>0.07111</cdr:x>
      <cdr:y>0.56438</cdr:y>
    </cdr:from>
    <cdr:to>
      <cdr:x>0.96861</cdr:x>
      <cdr:y>0.56715</cdr:y>
    </cdr:to>
    <cdr:cxnSp macro="">
      <cdr:nvCxnSpPr>
        <cdr:cNvPr id="3" name="Straight Connector 2">
          <a:extLst xmlns:a="http://schemas.openxmlformats.org/drawingml/2006/main">
            <a:ext uri="{FF2B5EF4-FFF2-40B4-BE49-F238E27FC236}">
              <a16:creationId xmlns:a16="http://schemas.microsoft.com/office/drawing/2014/main" id="{4308D8C7-8986-48DA-BE28-C8EF84662F71}"/>
            </a:ext>
          </a:extLst>
        </cdr:cNvPr>
        <cdr:cNvCxnSpPr/>
      </cdr:nvCxnSpPr>
      <cdr:spPr>
        <a:xfrm xmlns:a="http://schemas.openxmlformats.org/drawingml/2006/main">
          <a:off x="697500" y="2472185"/>
          <a:ext cx="8803350" cy="1213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cdr:x>
      <cdr:y>0.01816</cdr:y>
    </cdr:from>
    <cdr:to>
      <cdr:x>0.2</cdr:x>
      <cdr:y>0.10149</cdr:y>
    </cdr:to>
    <cdr:sp macro="" textlink="">
      <cdr:nvSpPr>
        <cdr:cNvPr id="2" name="TextBox 1">
          <a:extLst xmlns:a="http://schemas.openxmlformats.org/drawingml/2006/main">
            <a:ext uri="{FF2B5EF4-FFF2-40B4-BE49-F238E27FC236}">
              <a16:creationId xmlns:a16="http://schemas.microsoft.com/office/drawing/2014/main" id="{C80AB839-14B4-D5CB-FE77-3A17B9C2D2F3}"/>
            </a:ext>
          </a:extLst>
        </cdr:cNvPr>
        <cdr:cNvSpPr txBox="1"/>
      </cdr:nvSpPr>
      <cdr:spPr>
        <a:xfrm xmlns:a="http://schemas.openxmlformats.org/drawingml/2006/main">
          <a:off x="0" y="83817"/>
          <a:ext cx="1998640" cy="3845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baseline="0" dirty="0">
              <a:solidFill>
                <a:schemeClr val="tx1">
                  <a:lumMod val="65000"/>
                  <a:lumOff val="35000"/>
                </a:schemeClr>
              </a:solidFill>
              <a:effectLst/>
              <a:latin typeface="Arial" panose="020B0604020202020204" pitchFamily="34" charset="0"/>
              <a:ea typeface="+mn-ea"/>
              <a:cs typeface="+mn-cs"/>
            </a:rPr>
            <a:t>Rate ratio</a:t>
          </a:r>
          <a:endParaRPr lang="en-AU" dirty="0">
            <a:solidFill>
              <a:schemeClr val="tx1">
                <a:lumMod val="65000"/>
                <a:lumOff val="35000"/>
              </a:schemeClr>
            </a:solidFill>
            <a:effectLst/>
            <a:latin typeface="Arial" panose="020B0604020202020204" pitchFamily="34" charset="0"/>
          </a:endParaRPr>
        </a:p>
        <a:p xmlns:a="http://schemas.openxmlformats.org/drawingml/2006/main">
          <a:endParaRPr lang="en-AU" sz="1100" dirty="0"/>
        </a:p>
      </cdr:txBody>
    </cdr:sp>
  </cdr:relSizeAnchor>
  <cdr:relSizeAnchor xmlns:cdr="http://schemas.openxmlformats.org/drawingml/2006/chartDrawing">
    <cdr:from>
      <cdr:x>0.06427</cdr:x>
      <cdr:y>0.56268</cdr:y>
    </cdr:from>
    <cdr:to>
      <cdr:x>0.96177</cdr:x>
      <cdr:y>0.56545</cdr:y>
    </cdr:to>
    <cdr:cxnSp macro="">
      <cdr:nvCxnSpPr>
        <cdr:cNvPr id="3" name="Straight Connector 2">
          <a:extLst xmlns:a="http://schemas.openxmlformats.org/drawingml/2006/main">
            <a:ext uri="{FF2B5EF4-FFF2-40B4-BE49-F238E27FC236}">
              <a16:creationId xmlns:a16="http://schemas.microsoft.com/office/drawing/2014/main" id="{54BC1EA3-785E-018E-1A90-FA1D233F89B6}"/>
            </a:ext>
          </a:extLst>
        </cdr:cNvPr>
        <cdr:cNvCxnSpPr/>
      </cdr:nvCxnSpPr>
      <cdr:spPr>
        <a:xfrm xmlns:a="http://schemas.openxmlformats.org/drawingml/2006/main">
          <a:off x="642294" y="2596784"/>
          <a:ext cx="8968899" cy="1278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cdr:x>
      <cdr:y>0.0138</cdr:y>
    </cdr:from>
    <cdr:to>
      <cdr:x>0.2</cdr:x>
      <cdr:y>0.09713</cdr:y>
    </cdr:to>
    <cdr:sp macro="" textlink="">
      <cdr:nvSpPr>
        <cdr:cNvPr id="2" name="TextBox 1">
          <a:extLst xmlns:a="http://schemas.openxmlformats.org/drawingml/2006/main">
            <a:ext uri="{FF2B5EF4-FFF2-40B4-BE49-F238E27FC236}">
              <a16:creationId xmlns:a16="http://schemas.microsoft.com/office/drawing/2014/main" id="{7D50E209-8071-9A88-FA17-CF140F23E5EA}"/>
            </a:ext>
          </a:extLst>
        </cdr:cNvPr>
        <cdr:cNvSpPr txBox="1"/>
      </cdr:nvSpPr>
      <cdr:spPr>
        <a:xfrm xmlns:a="http://schemas.openxmlformats.org/drawingml/2006/main">
          <a:off x="0" y="66263"/>
          <a:ext cx="2017168" cy="400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AU" sz="1100" baseline="0" dirty="0">
              <a:solidFill>
                <a:schemeClr val="tx1">
                  <a:lumMod val="65000"/>
                  <a:lumOff val="35000"/>
                </a:schemeClr>
              </a:solidFill>
              <a:effectLst/>
              <a:latin typeface="Arial" panose="020B0604020202020204" pitchFamily="34" charset="0"/>
              <a:ea typeface="+mn-ea"/>
              <a:cs typeface="+mn-cs"/>
            </a:rPr>
            <a:t>Rate ratio</a:t>
          </a:r>
          <a:endParaRPr lang="en-AU" dirty="0">
            <a:solidFill>
              <a:schemeClr val="tx1">
                <a:lumMod val="65000"/>
                <a:lumOff val="35000"/>
              </a:schemeClr>
            </a:solidFill>
            <a:effectLst/>
            <a:latin typeface="Arial" panose="020B0604020202020204" pitchFamily="34" charset="0"/>
          </a:endParaRPr>
        </a:p>
        <a:p xmlns:a="http://schemas.openxmlformats.org/drawingml/2006/main">
          <a:endParaRPr lang="en-AU" sz="1100" dirty="0"/>
        </a:p>
      </cdr:txBody>
    </cdr:sp>
  </cdr:relSizeAnchor>
  <cdr:relSizeAnchor xmlns:cdr="http://schemas.openxmlformats.org/drawingml/2006/chartDrawing">
    <cdr:from>
      <cdr:x>0.06593</cdr:x>
      <cdr:y>0.56527</cdr:y>
    </cdr:from>
    <cdr:to>
      <cdr:x>0.96343</cdr:x>
      <cdr:y>0.56805</cdr:y>
    </cdr:to>
    <cdr:cxnSp macro="">
      <cdr:nvCxnSpPr>
        <cdr:cNvPr id="4" name="Straight Connector 3">
          <a:extLst xmlns:a="http://schemas.openxmlformats.org/drawingml/2006/main">
            <a:ext uri="{FF2B5EF4-FFF2-40B4-BE49-F238E27FC236}">
              <a16:creationId xmlns:a16="http://schemas.microsoft.com/office/drawing/2014/main" id="{B1968366-E019-1594-16DD-456471A26D56}"/>
            </a:ext>
          </a:extLst>
        </cdr:cNvPr>
        <cdr:cNvCxnSpPr/>
      </cdr:nvCxnSpPr>
      <cdr:spPr>
        <a:xfrm xmlns:a="http://schemas.openxmlformats.org/drawingml/2006/main">
          <a:off x="664939" y="2713587"/>
          <a:ext cx="9052039" cy="13345"/>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cdr:x>
      <cdr:y>0.03348</cdr:y>
    </cdr:from>
    <cdr:to>
      <cdr:x>0.15</cdr:x>
      <cdr:y>0.12515</cdr:y>
    </cdr:to>
    <cdr:sp macro="" textlink="">
      <cdr:nvSpPr>
        <cdr:cNvPr id="2" name="TextBox 1">
          <a:extLst xmlns:a="http://schemas.openxmlformats.org/drawingml/2006/main">
            <a:ext uri="{FF2B5EF4-FFF2-40B4-BE49-F238E27FC236}">
              <a16:creationId xmlns:a16="http://schemas.microsoft.com/office/drawing/2014/main" id="{1530F772-5549-1C3B-3A79-0F91C6688380}"/>
            </a:ext>
          </a:extLst>
        </cdr:cNvPr>
        <cdr:cNvSpPr txBox="1"/>
      </cdr:nvSpPr>
      <cdr:spPr>
        <a:xfrm xmlns:a="http://schemas.openxmlformats.org/drawingml/2006/main">
          <a:off x="0" y="134269"/>
          <a:ext cx="1347273" cy="3676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000" baseline="0" dirty="0">
              <a:solidFill>
                <a:schemeClr val="tx1">
                  <a:lumMod val="65000"/>
                  <a:lumOff val="35000"/>
                </a:schemeClr>
              </a:solidFill>
              <a:latin typeface="Arial" panose="020B0604020202020204" pitchFamily="34" charset="0"/>
              <a:cs typeface="Arial" panose="020B0604020202020204" pitchFamily="34" charset="0"/>
            </a:rPr>
            <a:t>Per cent</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0.16574</cdr:y>
    </cdr:from>
    <cdr:to>
      <cdr:x>0.2</cdr:x>
      <cdr:y>0.49908</cdr:y>
    </cdr:to>
    <cdr:sp macro="" textlink="">
      <cdr:nvSpPr>
        <cdr:cNvPr id="2" name="TextBox 1">
          <a:extLst xmlns:a="http://schemas.openxmlformats.org/drawingml/2006/main">
            <a:ext uri="{FF2B5EF4-FFF2-40B4-BE49-F238E27FC236}">
              <a16:creationId xmlns:a16="http://schemas.microsoft.com/office/drawing/2014/main" id="{C134A86E-C5C1-E36F-9B04-DE1B4785E2E3}"/>
            </a:ext>
          </a:extLst>
        </cdr:cNvPr>
        <cdr:cNvSpPr txBox="1"/>
      </cdr:nvSpPr>
      <cdr:spPr>
        <a:xfrm xmlns:a="http://schemas.openxmlformats.org/drawingml/2006/main">
          <a:off x="0" y="454649"/>
          <a:ext cx="914400" cy="9144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baseline="0" dirty="0">
              <a:solidFill>
                <a:schemeClr val="tx1">
                  <a:lumMod val="65000"/>
                  <a:lumOff val="35000"/>
                </a:schemeClr>
              </a:solidFill>
              <a:latin typeface="Arial" panose="020B0604020202020204" pitchFamily="34" charset="0"/>
              <a:cs typeface="Arial" panose="020B0604020202020204" pitchFamily="34" charset="0"/>
            </a:rPr>
            <a:t>Rate</a:t>
          </a:r>
          <a:endParaRPr lang="en-AU" sz="1050" baseline="0" dirty="0">
            <a:solidFill>
              <a:schemeClr val="tx1">
                <a:lumMod val="65000"/>
                <a:lumOff val="35000"/>
              </a:schemeClr>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B3095-E6D2-4E6A-93FA-8B118EFA34F4}" type="datetimeFigureOut">
              <a:rPr lang="en-AU" smtClean="0"/>
              <a:t>30/10/2024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444E-CA37-49D0-81F6-42E1C38EDAD0}" type="slidenum">
              <a:rPr lang="en-AU" smtClean="0"/>
              <a:t>‹#›</a:t>
            </a:fld>
            <a:endParaRPr lang="en-AU" dirty="0"/>
          </a:p>
        </p:txBody>
      </p:sp>
    </p:spTree>
    <p:extLst>
      <p:ext uri="{BB962C8B-B14F-4D97-AF65-F5344CB8AC3E}">
        <p14:creationId xmlns:p14="http://schemas.microsoft.com/office/powerpoint/2010/main" val="334090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a:r>
          </a:p>
        </p:txBody>
      </p:sp>
      <p:sp>
        <p:nvSpPr>
          <p:cNvPr id="4" name="Slide Number Placeholder 3"/>
          <p:cNvSpPr>
            <a:spLocks noGrp="1"/>
          </p:cNvSpPr>
          <p:nvPr>
            <p:ph type="sldNum" sz="quarter" idx="5"/>
          </p:nvPr>
        </p:nvSpPr>
        <p:spPr/>
        <p:txBody>
          <a:bodyPr/>
          <a:lstStyle/>
          <a:p>
            <a:fld id="{4C5B444E-CA37-49D0-81F6-42E1C38EDAD0}" type="slidenum">
              <a:rPr lang="en-AU" smtClean="0"/>
              <a:t>1</a:t>
            </a:fld>
            <a:endParaRPr lang="en-AU" dirty="0"/>
          </a:p>
        </p:txBody>
      </p:sp>
    </p:spTree>
    <p:extLst>
      <p:ext uri="{BB962C8B-B14F-4D97-AF65-F5344CB8AC3E}">
        <p14:creationId xmlns:p14="http://schemas.microsoft.com/office/powerpoint/2010/main" val="231069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12</a:t>
            </a:fld>
            <a:endParaRPr lang="en-AU" dirty="0"/>
          </a:p>
        </p:txBody>
      </p:sp>
    </p:spTree>
    <p:extLst>
      <p:ext uri="{BB962C8B-B14F-4D97-AF65-F5344CB8AC3E}">
        <p14:creationId xmlns:p14="http://schemas.microsoft.com/office/powerpoint/2010/main" val="47082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13</a:t>
            </a:fld>
            <a:endParaRPr lang="en-AU" dirty="0"/>
          </a:p>
        </p:txBody>
      </p:sp>
    </p:spTree>
    <p:extLst>
      <p:ext uri="{BB962C8B-B14F-4D97-AF65-F5344CB8AC3E}">
        <p14:creationId xmlns:p14="http://schemas.microsoft.com/office/powerpoint/2010/main" val="416078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14</a:t>
            </a:fld>
            <a:endParaRPr lang="en-AU" dirty="0"/>
          </a:p>
        </p:txBody>
      </p:sp>
    </p:spTree>
    <p:extLst>
      <p:ext uri="{BB962C8B-B14F-4D97-AF65-F5344CB8AC3E}">
        <p14:creationId xmlns:p14="http://schemas.microsoft.com/office/powerpoint/2010/main" val="363232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15</a:t>
            </a:fld>
            <a:endParaRPr lang="en-AU" dirty="0"/>
          </a:p>
        </p:txBody>
      </p:sp>
    </p:spTree>
    <p:extLst>
      <p:ext uri="{BB962C8B-B14F-4D97-AF65-F5344CB8AC3E}">
        <p14:creationId xmlns:p14="http://schemas.microsoft.com/office/powerpoint/2010/main" val="267900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16</a:t>
            </a:fld>
            <a:endParaRPr lang="en-AU" dirty="0"/>
          </a:p>
        </p:txBody>
      </p:sp>
    </p:spTree>
    <p:extLst>
      <p:ext uri="{BB962C8B-B14F-4D97-AF65-F5344CB8AC3E}">
        <p14:creationId xmlns:p14="http://schemas.microsoft.com/office/powerpoint/2010/main" val="6610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17</a:t>
            </a:fld>
            <a:endParaRPr lang="en-AU" dirty="0"/>
          </a:p>
        </p:txBody>
      </p:sp>
    </p:spTree>
    <p:extLst>
      <p:ext uri="{BB962C8B-B14F-4D97-AF65-F5344CB8AC3E}">
        <p14:creationId xmlns:p14="http://schemas.microsoft.com/office/powerpoint/2010/main" val="795898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18</a:t>
            </a:fld>
            <a:endParaRPr lang="en-AU" dirty="0"/>
          </a:p>
        </p:txBody>
      </p:sp>
    </p:spTree>
    <p:extLst>
      <p:ext uri="{BB962C8B-B14F-4D97-AF65-F5344CB8AC3E}">
        <p14:creationId xmlns:p14="http://schemas.microsoft.com/office/powerpoint/2010/main" val="167523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B444E-CA37-49D0-81F6-42E1C38EDAD0}" type="slidenum">
              <a:rPr lang="en-AU" smtClean="0"/>
              <a:t>19</a:t>
            </a:fld>
            <a:endParaRPr lang="en-AU" dirty="0"/>
          </a:p>
        </p:txBody>
      </p:sp>
    </p:spTree>
    <p:extLst>
      <p:ext uri="{BB962C8B-B14F-4D97-AF65-F5344CB8AC3E}">
        <p14:creationId xmlns:p14="http://schemas.microsoft.com/office/powerpoint/2010/main" val="374063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20</a:t>
            </a:fld>
            <a:endParaRPr lang="en-AU" dirty="0"/>
          </a:p>
        </p:txBody>
      </p:sp>
    </p:spTree>
    <p:extLst>
      <p:ext uri="{BB962C8B-B14F-4D97-AF65-F5344CB8AC3E}">
        <p14:creationId xmlns:p14="http://schemas.microsoft.com/office/powerpoint/2010/main" val="304162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21</a:t>
            </a:fld>
            <a:endParaRPr lang="en-AU" dirty="0"/>
          </a:p>
        </p:txBody>
      </p:sp>
    </p:spTree>
    <p:extLst>
      <p:ext uri="{BB962C8B-B14F-4D97-AF65-F5344CB8AC3E}">
        <p14:creationId xmlns:p14="http://schemas.microsoft.com/office/powerpoint/2010/main" val="83907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3</a:t>
            </a:fld>
            <a:endParaRPr lang="en-AU" dirty="0"/>
          </a:p>
        </p:txBody>
      </p:sp>
    </p:spTree>
    <p:extLst>
      <p:ext uri="{BB962C8B-B14F-4D97-AF65-F5344CB8AC3E}">
        <p14:creationId xmlns:p14="http://schemas.microsoft.com/office/powerpoint/2010/main" val="224212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22</a:t>
            </a:fld>
            <a:endParaRPr lang="en-AU" dirty="0"/>
          </a:p>
        </p:txBody>
      </p:sp>
    </p:spTree>
    <p:extLst>
      <p:ext uri="{BB962C8B-B14F-4D97-AF65-F5344CB8AC3E}">
        <p14:creationId xmlns:p14="http://schemas.microsoft.com/office/powerpoint/2010/main" val="331098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23</a:t>
            </a:fld>
            <a:endParaRPr lang="en-AU" dirty="0"/>
          </a:p>
        </p:txBody>
      </p:sp>
    </p:spTree>
    <p:extLst>
      <p:ext uri="{BB962C8B-B14F-4D97-AF65-F5344CB8AC3E}">
        <p14:creationId xmlns:p14="http://schemas.microsoft.com/office/powerpoint/2010/main" val="162713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24</a:t>
            </a:fld>
            <a:endParaRPr lang="en-AU" dirty="0"/>
          </a:p>
        </p:txBody>
      </p:sp>
    </p:spTree>
    <p:extLst>
      <p:ext uri="{BB962C8B-B14F-4D97-AF65-F5344CB8AC3E}">
        <p14:creationId xmlns:p14="http://schemas.microsoft.com/office/powerpoint/2010/main" val="1104309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25</a:t>
            </a:fld>
            <a:endParaRPr lang="en-AU" dirty="0"/>
          </a:p>
        </p:txBody>
      </p:sp>
    </p:spTree>
    <p:extLst>
      <p:ext uri="{BB962C8B-B14F-4D97-AF65-F5344CB8AC3E}">
        <p14:creationId xmlns:p14="http://schemas.microsoft.com/office/powerpoint/2010/main" val="2231482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27</a:t>
            </a:fld>
            <a:endParaRPr lang="en-AU" dirty="0"/>
          </a:p>
        </p:txBody>
      </p:sp>
    </p:spTree>
    <p:extLst>
      <p:ext uri="{BB962C8B-B14F-4D97-AF65-F5344CB8AC3E}">
        <p14:creationId xmlns:p14="http://schemas.microsoft.com/office/powerpoint/2010/main" val="149551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28</a:t>
            </a:fld>
            <a:endParaRPr lang="en-AU" dirty="0"/>
          </a:p>
        </p:txBody>
      </p:sp>
    </p:spTree>
    <p:extLst>
      <p:ext uri="{BB962C8B-B14F-4D97-AF65-F5344CB8AC3E}">
        <p14:creationId xmlns:p14="http://schemas.microsoft.com/office/powerpoint/2010/main" val="8223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29</a:t>
            </a:fld>
            <a:endParaRPr lang="en-AU" dirty="0"/>
          </a:p>
        </p:txBody>
      </p:sp>
    </p:spTree>
    <p:extLst>
      <p:ext uri="{BB962C8B-B14F-4D97-AF65-F5344CB8AC3E}">
        <p14:creationId xmlns:p14="http://schemas.microsoft.com/office/powerpoint/2010/main" val="2141465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30</a:t>
            </a:fld>
            <a:endParaRPr lang="en-AU" dirty="0"/>
          </a:p>
        </p:txBody>
      </p:sp>
    </p:spTree>
    <p:extLst>
      <p:ext uri="{BB962C8B-B14F-4D97-AF65-F5344CB8AC3E}">
        <p14:creationId xmlns:p14="http://schemas.microsoft.com/office/powerpoint/2010/main" val="278327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31</a:t>
            </a:fld>
            <a:endParaRPr lang="en-AU" dirty="0"/>
          </a:p>
        </p:txBody>
      </p:sp>
    </p:spTree>
    <p:extLst>
      <p:ext uri="{BB962C8B-B14F-4D97-AF65-F5344CB8AC3E}">
        <p14:creationId xmlns:p14="http://schemas.microsoft.com/office/powerpoint/2010/main" val="70845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4</a:t>
            </a:fld>
            <a:endParaRPr lang="en-AU" dirty="0"/>
          </a:p>
        </p:txBody>
      </p:sp>
    </p:spTree>
    <p:extLst>
      <p:ext uri="{BB962C8B-B14F-4D97-AF65-F5344CB8AC3E}">
        <p14:creationId xmlns:p14="http://schemas.microsoft.com/office/powerpoint/2010/main" val="122617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6</a:t>
            </a:fld>
            <a:endParaRPr lang="en-AU" dirty="0"/>
          </a:p>
        </p:txBody>
      </p:sp>
    </p:spTree>
    <p:extLst>
      <p:ext uri="{BB962C8B-B14F-4D97-AF65-F5344CB8AC3E}">
        <p14:creationId xmlns:p14="http://schemas.microsoft.com/office/powerpoint/2010/main" val="9921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7</a:t>
            </a:fld>
            <a:endParaRPr lang="en-AU" dirty="0"/>
          </a:p>
        </p:txBody>
      </p:sp>
    </p:spTree>
    <p:extLst>
      <p:ext uri="{BB962C8B-B14F-4D97-AF65-F5344CB8AC3E}">
        <p14:creationId xmlns:p14="http://schemas.microsoft.com/office/powerpoint/2010/main" val="376635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8</a:t>
            </a:fld>
            <a:endParaRPr lang="en-AU" dirty="0"/>
          </a:p>
        </p:txBody>
      </p:sp>
    </p:spTree>
    <p:extLst>
      <p:ext uri="{BB962C8B-B14F-4D97-AF65-F5344CB8AC3E}">
        <p14:creationId xmlns:p14="http://schemas.microsoft.com/office/powerpoint/2010/main" val="142875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9</a:t>
            </a:fld>
            <a:endParaRPr lang="en-AU" dirty="0"/>
          </a:p>
        </p:txBody>
      </p:sp>
    </p:spTree>
    <p:extLst>
      <p:ext uri="{BB962C8B-B14F-4D97-AF65-F5344CB8AC3E}">
        <p14:creationId xmlns:p14="http://schemas.microsoft.com/office/powerpoint/2010/main" val="152546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10</a:t>
            </a:fld>
            <a:endParaRPr lang="en-AU" dirty="0"/>
          </a:p>
        </p:txBody>
      </p:sp>
    </p:spTree>
    <p:extLst>
      <p:ext uri="{BB962C8B-B14F-4D97-AF65-F5344CB8AC3E}">
        <p14:creationId xmlns:p14="http://schemas.microsoft.com/office/powerpoint/2010/main" val="311194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5B444E-CA37-49D0-81F6-42E1C38EDAD0}" type="slidenum">
              <a:rPr lang="en-AU" smtClean="0"/>
              <a:t>11</a:t>
            </a:fld>
            <a:endParaRPr lang="en-AU" dirty="0"/>
          </a:p>
        </p:txBody>
      </p:sp>
    </p:spTree>
    <p:extLst>
      <p:ext uri="{BB962C8B-B14F-4D97-AF65-F5344CB8AC3E}">
        <p14:creationId xmlns:p14="http://schemas.microsoft.com/office/powerpoint/2010/main" val="336954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1779-D788-9326-37AF-4C93BF5B9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7AE8192-7771-7BA0-51B9-402043140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166EB5B-859C-5311-E5E5-F58B2BCBB2A8}"/>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5" name="Footer Placeholder 4">
            <a:extLst>
              <a:ext uri="{FF2B5EF4-FFF2-40B4-BE49-F238E27FC236}">
                <a16:creationId xmlns:a16="http://schemas.microsoft.com/office/drawing/2014/main" id="{D3578904-D55A-D195-8445-1997E6541AE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6857CCF-807C-5AED-8569-93738780B214}"/>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223315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5C98-38CD-F7A5-BB0C-C90689D8E37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9842CE0-2159-08C8-1C7C-30F07712C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4ACFB6-8518-F567-8968-089729E5EDD4}"/>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5" name="Footer Placeholder 4">
            <a:extLst>
              <a:ext uri="{FF2B5EF4-FFF2-40B4-BE49-F238E27FC236}">
                <a16:creationId xmlns:a16="http://schemas.microsoft.com/office/drawing/2014/main" id="{2F913A14-F81E-A4A3-F638-9304CC5E8B24}"/>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C2DA340-9236-F584-F137-4C751B7599EF}"/>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31734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4C774-E050-15A4-7F61-5DC3BC21F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DAE3870-DB1F-A114-E866-E71A56814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CCCCC4-E52F-D816-1751-CDE589B68319}"/>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5" name="Footer Placeholder 4">
            <a:extLst>
              <a:ext uri="{FF2B5EF4-FFF2-40B4-BE49-F238E27FC236}">
                <a16:creationId xmlns:a16="http://schemas.microsoft.com/office/drawing/2014/main" id="{45B0DD65-95DC-3908-8BE8-6EC94693A95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4434B89-D0B3-5605-480A-390B53BF80B2}"/>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56296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21FC-B973-7164-87DD-D35178D1130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C9E811-15B8-EEC8-3EA9-1E843B759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649B96-C553-DFEA-A3C7-F6E200005C52}"/>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5" name="Footer Placeholder 4">
            <a:extLst>
              <a:ext uri="{FF2B5EF4-FFF2-40B4-BE49-F238E27FC236}">
                <a16:creationId xmlns:a16="http://schemas.microsoft.com/office/drawing/2014/main" id="{6314BF73-7977-639A-04C4-A2D25C772D7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5108DEC-1BC7-B1BB-CD7D-462F66BA5AE5}"/>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176690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5B25-F9E9-8D81-4254-E2880D83D2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C5FB28E-CFAF-4A34-6647-9E1E716652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074A1-9948-C3E6-7CF9-71686F2EC579}"/>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5" name="Footer Placeholder 4">
            <a:extLst>
              <a:ext uri="{FF2B5EF4-FFF2-40B4-BE49-F238E27FC236}">
                <a16:creationId xmlns:a16="http://schemas.microsoft.com/office/drawing/2014/main" id="{F12B9A42-0A5E-69E8-55F2-344AFE9E247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5F0D361-2B1C-020E-CC83-7C2F34B9155E}"/>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131462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826F-C8A2-A17B-77C7-478622993D8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6A7FE5C-593E-422F-A8FF-B87823359F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974C169-B83B-6F25-46D0-7948745CB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8EC60F9-92B9-FED7-369B-1144CF7333D8}"/>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6" name="Footer Placeholder 5">
            <a:extLst>
              <a:ext uri="{FF2B5EF4-FFF2-40B4-BE49-F238E27FC236}">
                <a16:creationId xmlns:a16="http://schemas.microsoft.com/office/drawing/2014/main" id="{7E7F2372-AB9D-ED4F-6F5E-23AEFB3523B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DFCD0BC-446C-DC44-7868-969270AE908E}"/>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196244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19B9-2571-B670-F3B8-63ABDF900FB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27CD9E-8976-471A-1B99-1A5D0E28F8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CC3AC-6AB2-0846-921D-B3429DCA5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BB7A3A1-BD64-1D1E-8F9B-1DC5C7B95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445D9-7C20-11E3-5785-ECF1F5EF4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85E419C-9487-16F9-7192-7C01C2F89EE0}"/>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8" name="Footer Placeholder 7">
            <a:extLst>
              <a:ext uri="{FF2B5EF4-FFF2-40B4-BE49-F238E27FC236}">
                <a16:creationId xmlns:a16="http://schemas.microsoft.com/office/drawing/2014/main" id="{029161AE-ABE3-D283-7C1A-20EBF5C32B2D}"/>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CA271045-0A37-94A8-772E-B6882FBE1F80}"/>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142356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7FB3-7ADA-090E-08C1-06E57AFFE9C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F8A7B70-B978-B505-12F3-E19B6D5CEE17}"/>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4" name="Footer Placeholder 3">
            <a:extLst>
              <a:ext uri="{FF2B5EF4-FFF2-40B4-BE49-F238E27FC236}">
                <a16:creationId xmlns:a16="http://schemas.microsoft.com/office/drawing/2014/main" id="{FF5F788D-F25D-AE5E-AF20-FC71DB8A5717}"/>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F844262-BE0F-549E-2CFD-D2ABA4585D2F}"/>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278384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401EF-38EF-9626-BC61-4EDDCC70A07F}"/>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3" name="Footer Placeholder 2">
            <a:extLst>
              <a:ext uri="{FF2B5EF4-FFF2-40B4-BE49-F238E27FC236}">
                <a16:creationId xmlns:a16="http://schemas.microsoft.com/office/drawing/2014/main" id="{A840F7DA-06DC-BE3E-C345-02BA934F0288}"/>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E3D1747D-89FE-6130-9EF7-876F1020A219}"/>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32030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F376-E12A-8563-F5A9-700C07086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BFC9A9B-1972-1B9E-CBDB-9913CC7E3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31B792A-58F6-1BE4-693D-FF1F1BC0D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DDF19-7F64-B05A-F585-0C79CF34DF07}"/>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6" name="Footer Placeholder 5">
            <a:extLst>
              <a:ext uri="{FF2B5EF4-FFF2-40B4-BE49-F238E27FC236}">
                <a16:creationId xmlns:a16="http://schemas.microsoft.com/office/drawing/2014/main" id="{9F795035-008F-B6E8-DD7A-6B51DE12E6B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195B92C-3BA6-CA47-451B-BE54D040C62D}"/>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216625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548D-8B53-56DE-C7D9-413C24DBD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0A86E6D-427A-5D8E-9573-8591278BB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0F092B06-4403-BB5F-B8CA-5A0EE8BEC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3416A-B114-BA73-67C3-947148BDF7B1}"/>
              </a:ext>
            </a:extLst>
          </p:cNvPr>
          <p:cNvSpPr>
            <a:spLocks noGrp="1"/>
          </p:cNvSpPr>
          <p:nvPr>
            <p:ph type="dt" sz="half" idx="10"/>
          </p:nvPr>
        </p:nvSpPr>
        <p:spPr/>
        <p:txBody>
          <a:bodyPr/>
          <a:lstStyle/>
          <a:p>
            <a:fld id="{F925A621-D880-4690-ACD1-EC2041F4464F}" type="datetimeFigureOut">
              <a:rPr lang="en-AU" smtClean="0"/>
              <a:t>30/10/2024</a:t>
            </a:fld>
            <a:endParaRPr lang="en-AU" dirty="0"/>
          </a:p>
        </p:txBody>
      </p:sp>
      <p:sp>
        <p:nvSpPr>
          <p:cNvPr id="6" name="Footer Placeholder 5">
            <a:extLst>
              <a:ext uri="{FF2B5EF4-FFF2-40B4-BE49-F238E27FC236}">
                <a16:creationId xmlns:a16="http://schemas.microsoft.com/office/drawing/2014/main" id="{D588B0CE-136B-9345-A555-AA8370DE0B5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D0ECD67-0CCD-E4CE-8ADC-BB9867E6131F}"/>
              </a:ext>
            </a:extLst>
          </p:cNvPr>
          <p:cNvSpPr>
            <a:spLocks noGrp="1"/>
          </p:cNvSpPr>
          <p:nvPr>
            <p:ph type="sldNum" sz="quarter" idx="12"/>
          </p:nvPr>
        </p:nvSpPr>
        <p:spPr/>
        <p:txBody>
          <a:bodyPr/>
          <a:lstStyle/>
          <a:p>
            <a:fld id="{CE264048-272C-4822-B169-2AFD16012816}" type="slidenum">
              <a:rPr lang="en-AU" smtClean="0"/>
              <a:t>‹#›</a:t>
            </a:fld>
            <a:endParaRPr lang="en-AU" dirty="0"/>
          </a:p>
        </p:txBody>
      </p:sp>
    </p:spTree>
    <p:extLst>
      <p:ext uri="{BB962C8B-B14F-4D97-AF65-F5344CB8AC3E}">
        <p14:creationId xmlns:p14="http://schemas.microsoft.com/office/powerpoint/2010/main" val="55072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D44648-9CCA-A009-C889-3CE99A633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D233E4-1940-BCB4-20D6-D25B6703D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A65080-0E12-3D53-4DA4-7AF03C0948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25A621-D880-4690-ACD1-EC2041F4464F}" type="datetimeFigureOut">
              <a:rPr lang="en-AU" smtClean="0"/>
              <a:t>30/10/2024</a:t>
            </a:fld>
            <a:endParaRPr lang="en-AU" dirty="0"/>
          </a:p>
        </p:txBody>
      </p:sp>
      <p:sp>
        <p:nvSpPr>
          <p:cNvPr id="5" name="Footer Placeholder 4">
            <a:extLst>
              <a:ext uri="{FF2B5EF4-FFF2-40B4-BE49-F238E27FC236}">
                <a16:creationId xmlns:a16="http://schemas.microsoft.com/office/drawing/2014/main" id="{726B9598-5979-AF41-620C-89E45680A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dirty="0"/>
          </a:p>
        </p:txBody>
      </p:sp>
      <p:sp>
        <p:nvSpPr>
          <p:cNvPr id="6" name="Slide Number Placeholder 5">
            <a:extLst>
              <a:ext uri="{FF2B5EF4-FFF2-40B4-BE49-F238E27FC236}">
                <a16:creationId xmlns:a16="http://schemas.microsoft.com/office/drawing/2014/main" id="{3747A84B-2F9B-FC8B-FEF4-1238DE607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264048-272C-4822-B169-2AFD16012816}" type="slidenum">
              <a:rPr lang="en-AU" smtClean="0"/>
              <a:t>‹#›</a:t>
            </a:fld>
            <a:endParaRPr lang="en-AU" dirty="0"/>
          </a:p>
        </p:txBody>
      </p:sp>
    </p:spTree>
    <p:extLst>
      <p:ext uri="{BB962C8B-B14F-4D97-AF65-F5344CB8AC3E}">
        <p14:creationId xmlns:p14="http://schemas.microsoft.com/office/powerpoint/2010/main" val="341686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atlasesaustralia.au/historical/atla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phidu.torrens.edu.au/publications/all-publication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43EF-D989-AADD-CC63-D74AE274CE53}"/>
              </a:ext>
            </a:extLst>
          </p:cNvPr>
          <p:cNvSpPr>
            <a:spLocks noGrp="1"/>
          </p:cNvSpPr>
          <p:nvPr>
            <p:ph type="ctrTitle"/>
          </p:nvPr>
        </p:nvSpPr>
        <p:spPr>
          <a:xfrm>
            <a:off x="1236517" y="1122363"/>
            <a:ext cx="9840191" cy="1454582"/>
          </a:xfrm>
        </p:spPr>
        <p:txBody>
          <a:bodyPr>
            <a:normAutofit/>
          </a:bodyPr>
          <a:lstStyle/>
          <a:p>
            <a:r>
              <a:rPr lang="en-US" sz="4000" dirty="0">
                <a:latin typeface="Arial" panose="020B0604020202020204" pitchFamily="34" charset="0"/>
                <a:cs typeface="Arial" panose="020B0604020202020204" pitchFamily="34" charset="0"/>
              </a:rPr>
              <a:t>Social and health inequality over 30 years: What’s changed?</a:t>
            </a:r>
            <a:endParaRPr lang="en-AU"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Presented by John Glover</a:t>
            </a:r>
          </a:p>
          <a:p>
            <a:endParaRPr lang="en-US" sz="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18 October 2024</a:t>
            </a:r>
            <a:endParaRPr lang="en-AU"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094C5F-2878-A1F1-43C8-49224938F279}"/>
              </a:ext>
            </a:extLst>
          </p:cNvPr>
          <p:cNvPicPr>
            <a:picLocks noChangeAspect="1"/>
          </p:cNvPicPr>
          <p:nvPr/>
        </p:nvPicPr>
        <p:blipFill>
          <a:blip r:embed="rId3"/>
          <a:stretch>
            <a:fillRect/>
          </a:stretch>
        </p:blipFill>
        <p:spPr>
          <a:xfrm>
            <a:off x="524254" y="5735637"/>
            <a:ext cx="4060836" cy="612000"/>
          </a:xfrm>
          <a:prstGeom prst="rect">
            <a:avLst/>
          </a:prstGeom>
        </p:spPr>
      </p:pic>
      <p:sp>
        <p:nvSpPr>
          <p:cNvPr id="5" name="Rectangle 4">
            <a:extLst>
              <a:ext uri="{FF2B5EF4-FFF2-40B4-BE49-F238E27FC236}">
                <a16:creationId xmlns:a16="http://schemas.microsoft.com/office/drawing/2014/main" id="{B8ACBBF6-0BCC-4D6A-3591-18A3726212F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pic>
        <p:nvPicPr>
          <p:cNvPr id="12291" name="Picture 29">
            <a:extLst>
              <a:ext uri="{FF2B5EF4-FFF2-40B4-BE49-F238E27FC236}">
                <a16:creationId xmlns:a16="http://schemas.microsoft.com/office/drawing/2014/main" id="{D285AA62-2C2F-9E4C-4251-AF07416F1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671" y="5831047"/>
            <a:ext cx="394855" cy="4211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A4C5DD7-052C-4D72-469F-46F2109264C0}"/>
              </a:ext>
            </a:extLst>
          </p:cNvPr>
          <p:cNvSpPr>
            <a:spLocks noChangeAspect="1" noChangeArrowheads="1"/>
          </p:cNvSpPr>
          <p:nvPr/>
        </p:nvSpPr>
        <p:spPr bwMode="auto">
          <a:xfrm>
            <a:off x="5059852" y="6209137"/>
            <a:ext cx="670211" cy="27699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231F1F"/>
                </a:solidFill>
                <a:effectLst/>
                <a:latin typeface="Arial" panose="020B0604020202020204" pitchFamily="34" charset="0"/>
                <a:ea typeface="Calibri" panose="020F0502020204030204" pitchFamily="34" charset="0"/>
              </a:rPr>
              <a:t>PHIDU</a:t>
            </a:r>
            <a:r>
              <a:rPr kumimoji="0" lang="en-AU" altLang="en-US" sz="800" b="0" i="0" u="none" strike="noStrike" cap="none" normalizeH="0" baseline="0" dirty="0">
                <a:ln>
                  <a:noFill/>
                </a:ln>
                <a:solidFill>
                  <a:schemeClr val="tx1"/>
                </a:solidFill>
                <a:effectLst/>
                <a:latin typeface="Arial" panose="020B0604020202020204" pitchFamily="34" charset="0"/>
              </a:rPr>
              <a:t>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cxnSp>
        <p:nvCxnSpPr>
          <p:cNvPr id="9" name="Straight Connector 8">
            <a:extLst>
              <a:ext uri="{FF2B5EF4-FFF2-40B4-BE49-F238E27FC236}">
                <a16:creationId xmlns:a16="http://schemas.microsoft.com/office/drawing/2014/main" id="{F275884F-4436-60C2-7B8A-0F8DFEBDCC3F}"/>
              </a:ext>
            </a:extLst>
          </p:cNvPr>
          <p:cNvCxnSpPr>
            <a:cxnSpLocks/>
          </p:cNvCxnSpPr>
          <p:nvPr/>
        </p:nvCxnSpPr>
        <p:spPr>
          <a:xfrm>
            <a:off x="4796962" y="5853907"/>
            <a:ext cx="0" cy="342000"/>
          </a:xfrm>
          <a:prstGeom prst="line">
            <a:avLst/>
          </a:prstGeom>
          <a:ln w="285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51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fontScale="92500"/>
          </a:bodyPr>
          <a:lstStyle/>
          <a:p>
            <a:r>
              <a:rPr lang="en-AU" sz="2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Persons 16–85 years, 12-month mental disorder groups by age and sex</a:t>
            </a:r>
            <a:endParaRPr lang="en-AU" dirty="0">
              <a:highlight>
                <a:srgbClr val="FFFF00"/>
              </a:highlight>
            </a:endParaRPr>
          </a:p>
        </p:txBody>
      </p:sp>
      <p:graphicFrame>
        <p:nvGraphicFramePr>
          <p:cNvPr id="6" name="Chart 5">
            <a:extLst>
              <a:ext uri="{FF2B5EF4-FFF2-40B4-BE49-F238E27FC236}">
                <a16:creationId xmlns:a16="http://schemas.microsoft.com/office/drawing/2014/main" id="{12BC1BA7-9605-91E4-5C73-3C402EBC0E21}"/>
              </a:ext>
            </a:extLst>
          </p:cNvPr>
          <p:cNvGraphicFramePr>
            <a:graphicFrameLocks/>
          </p:cNvGraphicFramePr>
          <p:nvPr>
            <p:extLst>
              <p:ext uri="{D42A27DB-BD31-4B8C-83A1-F6EECF244321}">
                <p14:modId xmlns:p14="http://schemas.microsoft.com/office/powerpoint/2010/main" val="1532943137"/>
              </p:ext>
            </p:extLst>
          </p:nvPr>
        </p:nvGraphicFramePr>
        <p:xfrm>
          <a:off x="1353671" y="1327727"/>
          <a:ext cx="9144000" cy="4537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946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Autofit/>
          </a:bodyPr>
          <a:lstStyle/>
          <a:p>
            <a:r>
              <a:rPr lang="en-AU" sz="2200" dirty="0">
                <a:effectLst/>
                <a:latin typeface="Arial" panose="020B0604020202020204" pitchFamily="34" charset="0"/>
                <a:ea typeface="Calibri" panose="020F0502020204030204" pitchFamily="34" charset="0"/>
                <a:cs typeface="Arial" panose="020B0604020202020204" pitchFamily="34" charset="0"/>
              </a:rPr>
              <a:t>Rate ratios: Female: Male proportions, selected ages, </a:t>
            </a:r>
            <a:br>
              <a:rPr lang="en-AU" sz="2200" dirty="0">
                <a:effectLst/>
                <a:latin typeface="Arial" panose="020B0604020202020204" pitchFamily="34" charset="0"/>
                <a:ea typeface="Calibri" panose="020F0502020204030204" pitchFamily="34" charset="0"/>
                <a:cs typeface="Arial" panose="020B0604020202020204" pitchFamily="34" charset="0"/>
              </a:rPr>
            </a:br>
            <a:r>
              <a:rPr lang="en-AU" sz="2200" dirty="0">
                <a:effectLst/>
                <a:latin typeface="Arial" panose="020B0604020202020204" pitchFamily="34" charset="0"/>
                <a:ea typeface="Calibri" panose="020F0502020204030204" pitchFamily="34" charset="0"/>
                <a:cs typeface="Arial" panose="020B0604020202020204" pitchFamily="34" charset="0"/>
              </a:rPr>
              <a:t>12-month mental disorder group</a:t>
            </a:r>
            <a:endParaRPr lang="en-AU" sz="2200" dirty="0">
              <a:latin typeface="Arial" panose="020B0604020202020204" pitchFamily="34" charset="0"/>
              <a:cs typeface="Arial" panose="020B0604020202020204" pitchFamily="34" charset="0"/>
            </a:endParaRPr>
          </a:p>
          <a:p>
            <a:endParaRPr lang="en-AU" sz="2200" dirty="0"/>
          </a:p>
        </p:txBody>
      </p:sp>
      <p:graphicFrame>
        <p:nvGraphicFramePr>
          <p:cNvPr id="5" name="Chart 4">
            <a:extLst>
              <a:ext uri="{FF2B5EF4-FFF2-40B4-BE49-F238E27FC236}">
                <a16:creationId xmlns:a16="http://schemas.microsoft.com/office/drawing/2014/main" id="{96CA8387-B7B8-4251-A273-B71763D527D7}"/>
              </a:ext>
            </a:extLst>
          </p:cNvPr>
          <p:cNvGraphicFramePr>
            <a:graphicFrameLocks/>
          </p:cNvGraphicFramePr>
          <p:nvPr>
            <p:extLst>
              <p:ext uri="{D42A27DB-BD31-4B8C-83A1-F6EECF244321}">
                <p14:modId xmlns:p14="http://schemas.microsoft.com/office/powerpoint/2010/main" val="3820906380"/>
              </p:ext>
            </p:extLst>
          </p:nvPr>
        </p:nvGraphicFramePr>
        <p:xfrm>
          <a:off x="1353671" y="1318490"/>
          <a:ext cx="9143999" cy="4786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87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DF6789E-8AD3-6272-5D6E-42E3B243FA0E}"/>
              </a:ext>
            </a:extLst>
          </p:cNvPr>
          <p:cNvSpPr txBox="1">
            <a:spLocks/>
          </p:cNvSpPr>
          <p:nvPr/>
        </p:nvSpPr>
        <p:spPr>
          <a:xfrm>
            <a:off x="1353671" y="571967"/>
            <a:ext cx="9144000" cy="458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200" dirty="0">
                <a:latin typeface="Arial" panose="020B0604020202020204" pitchFamily="34" charset="0"/>
                <a:ea typeface="Calibri" panose="020F0502020204030204" pitchFamily="34" charset="0"/>
                <a:cs typeface="Arial" panose="020B0604020202020204" pitchFamily="34" charset="0"/>
              </a:rPr>
              <a:t>Rate ratios: Selected characteristics, 12-month mental disorder group</a:t>
            </a:r>
            <a:endParaRPr lang="en-AU" sz="2200" dirty="0">
              <a:latin typeface="Arial" panose="020B0604020202020204" pitchFamily="34" charset="0"/>
              <a:cs typeface="Arial" panose="020B0604020202020204" pitchFamily="34" charset="0"/>
            </a:endParaRPr>
          </a:p>
          <a:p>
            <a:endParaRPr lang="en-AU" sz="2200" dirty="0"/>
          </a:p>
        </p:txBody>
      </p:sp>
      <p:graphicFrame>
        <p:nvGraphicFramePr>
          <p:cNvPr id="8" name="Chart 7">
            <a:extLst>
              <a:ext uri="{FF2B5EF4-FFF2-40B4-BE49-F238E27FC236}">
                <a16:creationId xmlns:a16="http://schemas.microsoft.com/office/drawing/2014/main" id="{366F5645-9B08-5B30-0D6A-EB3E4773A3C0}"/>
              </a:ext>
            </a:extLst>
          </p:cNvPr>
          <p:cNvGraphicFramePr>
            <a:graphicFrameLocks/>
          </p:cNvGraphicFramePr>
          <p:nvPr>
            <p:extLst>
              <p:ext uri="{D42A27DB-BD31-4B8C-83A1-F6EECF244321}">
                <p14:modId xmlns:p14="http://schemas.microsoft.com/office/powerpoint/2010/main" val="2311142014"/>
              </p:ext>
            </p:extLst>
          </p:nvPr>
        </p:nvGraphicFramePr>
        <p:xfrm>
          <a:off x="1694329" y="1030941"/>
          <a:ext cx="8803342" cy="4843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61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2780372-CA2B-7EFA-6325-8CFE89AE04BA}"/>
              </a:ext>
            </a:extLst>
          </p:cNvPr>
          <p:cNvGraphicFramePr>
            <a:graphicFrameLocks/>
          </p:cNvGraphicFramePr>
          <p:nvPr>
            <p:extLst>
              <p:ext uri="{D42A27DB-BD31-4B8C-83A1-F6EECF244321}">
                <p14:modId xmlns:p14="http://schemas.microsoft.com/office/powerpoint/2010/main" val="963812061"/>
              </p:ext>
            </p:extLst>
          </p:nvPr>
        </p:nvGraphicFramePr>
        <p:xfrm>
          <a:off x="1099397" y="1475509"/>
          <a:ext cx="9808747" cy="4380346"/>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a:extLst>
              <a:ext uri="{FF2B5EF4-FFF2-40B4-BE49-F238E27FC236}">
                <a16:creationId xmlns:a16="http://schemas.microsoft.com/office/drawing/2014/main" id="{4DD3087E-6573-8DB7-A7B2-CD174F80614F}"/>
              </a:ext>
            </a:extLst>
          </p:cNvPr>
          <p:cNvSpPr txBox="1">
            <a:spLocks/>
          </p:cNvSpPr>
          <p:nvPr/>
        </p:nvSpPr>
        <p:spPr>
          <a:xfrm>
            <a:off x="1099398" y="705895"/>
            <a:ext cx="9993203" cy="458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200" dirty="0">
                <a:latin typeface="Arial" panose="020B0604020202020204" pitchFamily="34" charset="0"/>
                <a:ea typeface="Calibri" panose="020F0502020204030204" pitchFamily="34" charset="0"/>
                <a:cs typeface="Arial" panose="020B0604020202020204" pitchFamily="34" charset="0"/>
              </a:rPr>
              <a:t>Rate ratios: Selected characteristics, 12-month mental disorder group </a:t>
            </a:r>
            <a:r>
              <a:rPr lang="en-AU" sz="2200" i="1" dirty="0">
                <a:latin typeface="Arial" panose="020B0604020202020204" pitchFamily="34" charset="0"/>
                <a:ea typeface="Calibri" panose="020F0502020204030204" pitchFamily="34" charset="0"/>
                <a:cs typeface="Arial" panose="020B0604020202020204" pitchFamily="34" charset="0"/>
              </a:rPr>
              <a:t>…cont</a:t>
            </a:r>
            <a:r>
              <a:rPr lang="en-AU" sz="2200" dirty="0">
                <a:latin typeface="Arial" panose="020B0604020202020204" pitchFamily="34" charset="0"/>
                <a:ea typeface="Calibri" panose="020F0502020204030204" pitchFamily="34" charset="0"/>
                <a:cs typeface="Arial" panose="020B0604020202020204" pitchFamily="34" charset="0"/>
              </a:rPr>
              <a:t>.</a:t>
            </a:r>
            <a:endParaRPr lang="en-AU" sz="2200" dirty="0">
              <a:latin typeface="Arial" panose="020B0604020202020204" pitchFamily="34" charset="0"/>
              <a:cs typeface="Arial" panose="020B0604020202020204" pitchFamily="34" charset="0"/>
            </a:endParaRPr>
          </a:p>
          <a:p>
            <a:endParaRPr lang="en-AU" sz="2200" dirty="0"/>
          </a:p>
        </p:txBody>
      </p:sp>
    </p:spTree>
    <p:extLst>
      <p:ext uri="{BB962C8B-B14F-4D97-AF65-F5344CB8AC3E}">
        <p14:creationId xmlns:p14="http://schemas.microsoft.com/office/powerpoint/2010/main" val="392411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F5D455B-44BE-A08A-632D-F9A343F5370C}"/>
              </a:ext>
            </a:extLst>
          </p:cNvPr>
          <p:cNvSpPr txBox="1">
            <a:spLocks/>
          </p:cNvSpPr>
          <p:nvPr/>
        </p:nvSpPr>
        <p:spPr>
          <a:xfrm>
            <a:off x="1099398" y="705895"/>
            <a:ext cx="9993203" cy="458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200" dirty="0">
                <a:latin typeface="Arial" panose="020B0604020202020204" pitchFamily="34" charset="0"/>
                <a:ea typeface="Calibri" panose="020F0502020204030204" pitchFamily="34" charset="0"/>
                <a:cs typeface="Arial" panose="020B0604020202020204" pitchFamily="34" charset="0"/>
              </a:rPr>
              <a:t>Rate ratios: Selected characteristics, 12-month mental disorder group </a:t>
            </a:r>
            <a:r>
              <a:rPr lang="en-AU" sz="2200" i="1" dirty="0">
                <a:latin typeface="Arial" panose="020B0604020202020204" pitchFamily="34" charset="0"/>
                <a:ea typeface="Calibri" panose="020F0502020204030204" pitchFamily="34" charset="0"/>
                <a:cs typeface="Arial" panose="020B0604020202020204" pitchFamily="34" charset="0"/>
              </a:rPr>
              <a:t>…cont</a:t>
            </a:r>
            <a:r>
              <a:rPr lang="en-AU" sz="2200" dirty="0">
                <a:latin typeface="Arial" panose="020B0604020202020204" pitchFamily="34" charset="0"/>
                <a:ea typeface="Calibri" panose="020F0502020204030204" pitchFamily="34" charset="0"/>
                <a:cs typeface="Arial" panose="020B0604020202020204" pitchFamily="34" charset="0"/>
              </a:rPr>
              <a:t>.</a:t>
            </a:r>
            <a:endParaRPr lang="en-AU" sz="2200" dirty="0">
              <a:latin typeface="Arial" panose="020B0604020202020204" pitchFamily="34" charset="0"/>
              <a:cs typeface="Arial" panose="020B0604020202020204" pitchFamily="34" charset="0"/>
            </a:endParaRPr>
          </a:p>
          <a:p>
            <a:endParaRPr lang="en-AU" sz="2200" dirty="0"/>
          </a:p>
        </p:txBody>
      </p:sp>
      <p:graphicFrame>
        <p:nvGraphicFramePr>
          <p:cNvPr id="8" name="Chart 7">
            <a:extLst>
              <a:ext uri="{FF2B5EF4-FFF2-40B4-BE49-F238E27FC236}">
                <a16:creationId xmlns:a16="http://schemas.microsoft.com/office/drawing/2014/main" id="{54548C2D-78BE-F111-2447-07190853FBCB}"/>
              </a:ext>
            </a:extLst>
          </p:cNvPr>
          <p:cNvGraphicFramePr>
            <a:graphicFrameLocks/>
          </p:cNvGraphicFramePr>
          <p:nvPr>
            <p:extLst>
              <p:ext uri="{D42A27DB-BD31-4B8C-83A1-F6EECF244321}">
                <p14:modId xmlns:p14="http://schemas.microsoft.com/office/powerpoint/2010/main" val="588972001"/>
              </p:ext>
            </p:extLst>
          </p:nvPr>
        </p:nvGraphicFramePr>
        <p:xfrm>
          <a:off x="1099398" y="1407043"/>
          <a:ext cx="9993202" cy="4615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64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3E0D36B5-3C3E-0594-EC4E-93CBA23AFA6B}"/>
              </a:ext>
            </a:extLst>
          </p:cNvPr>
          <p:cNvSpPr txBox="1">
            <a:spLocks/>
          </p:cNvSpPr>
          <p:nvPr/>
        </p:nvSpPr>
        <p:spPr>
          <a:xfrm>
            <a:off x="1099398" y="705895"/>
            <a:ext cx="9993203" cy="458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200" dirty="0">
                <a:latin typeface="Arial" panose="020B0604020202020204" pitchFamily="34" charset="0"/>
                <a:ea typeface="Calibri" panose="020F0502020204030204" pitchFamily="34" charset="0"/>
                <a:cs typeface="Arial" panose="020B0604020202020204" pitchFamily="34" charset="0"/>
              </a:rPr>
              <a:t>Rate ratios: Selected characteristics, 12-month mental disorder group </a:t>
            </a:r>
            <a:r>
              <a:rPr lang="en-AU" sz="2200" i="1" dirty="0">
                <a:latin typeface="Arial" panose="020B0604020202020204" pitchFamily="34" charset="0"/>
                <a:ea typeface="Calibri" panose="020F0502020204030204" pitchFamily="34" charset="0"/>
                <a:cs typeface="Arial" panose="020B0604020202020204" pitchFamily="34" charset="0"/>
              </a:rPr>
              <a:t>…cont</a:t>
            </a:r>
            <a:r>
              <a:rPr lang="en-AU" sz="2200" dirty="0">
                <a:latin typeface="Arial" panose="020B0604020202020204" pitchFamily="34" charset="0"/>
                <a:ea typeface="Calibri" panose="020F0502020204030204" pitchFamily="34" charset="0"/>
                <a:cs typeface="Arial" panose="020B0604020202020204" pitchFamily="34" charset="0"/>
              </a:rPr>
              <a:t>.</a:t>
            </a:r>
            <a:endParaRPr lang="en-AU" sz="2200" dirty="0">
              <a:latin typeface="Arial" panose="020B0604020202020204" pitchFamily="34" charset="0"/>
              <a:cs typeface="Arial" panose="020B0604020202020204" pitchFamily="34" charset="0"/>
            </a:endParaRPr>
          </a:p>
          <a:p>
            <a:endParaRPr lang="en-AU" sz="2200" dirty="0"/>
          </a:p>
        </p:txBody>
      </p:sp>
      <p:graphicFrame>
        <p:nvGraphicFramePr>
          <p:cNvPr id="8" name="Chart 7">
            <a:extLst>
              <a:ext uri="{FF2B5EF4-FFF2-40B4-BE49-F238E27FC236}">
                <a16:creationId xmlns:a16="http://schemas.microsoft.com/office/drawing/2014/main" id="{196DDE5B-C660-41E0-81A5-04B725ED5233}"/>
              </a:ext>
            </a:extLst>
          </p:cNvPr>
          <p:cNvGraphicFramePr>
            <a:graphicFrameLocks/>
          </p:cNvGraphicFramePr>
          <p:nvPr>
            <p:extLst>
              <p:ext uri="{D42A27DB-BD31-4B8C-83A1-F6EECF244321}">
                <p14:modId xmlns:p14="http://schemas.microsoft.com/office/powerpoint/2010/main" val="738799383"/>
              </p:ext>
            </p:extLst>
          </p:nvPr>
        </p:nvGraphicFramePr>
        <p:xfrm>
          <a:off x="1099398" y="1434061"/>
          <a:ext cx="10085838" cy="4800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120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Change over time</a:t>
            </a:r>
            <a:r>
              <a:rPr lang="en-AU" sz="2000" dirty="0">
                <a:effectLst/>
                <a:latin typeface="Arial" panose="020B0604020202020204" pitchFamily="34" charset="0"/>
                <a:ea typeface="Times New Roman" panose="02020603050405020304" pitchFamily="18" charset="0"/>
                <a:cs typeface="Arial" panose="020B0604020202020204" pitchFamily="34" charset="0"/>
              </a:rPr>
              <a:t>, 12-month mental disorder groups, </a:t>
            </a:r>
            <a:r>
              <a:rPr lang="en-US" sz="2000" dirty="0">
                <a:effectLst/>
                <a:latin typeface="Arial" panose="020B0604020202020204" pitchFamily="34" charset="0"/>
                <a:ea typeface="Calibri" panose="020F0502020204030204" pitchFamily="34" charset="0"/>
                <a:cs typeface="Arial" panose="020B0604020202020204" pitchFamily="34" charset="0"/>
              </a:rPr>
              <a:t>2007 and 2020–2022</a:t>
            </a:r>
            <a:endParaRPr lang="en-AU" sz="2000" dirty="0">
              <a:effectLst/>
              <a:latin typeface="Arial" panose="020B0604020202020204" pitchFamily="34" charset="0"/>
              <a:ea typeface="Calibri" panose="020F0502020204030204" pitchFamily="34" charset="0"/>
              <a:cs typeface="Arial" panose="020B0604020202020204" pitchFamily="34" charset="0"/>
            </a:endParaRPr>
          </a:p>
          <a:p>
            <a:endParaRPr lang="en-AU"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378CB66-3F7B-AE59-C114-C75FBBB6545A}"/>
              </a:ext>
            </a:extLst>
          </p:cNvPr>
          <p:cNvSpPr txBox="1"/>
          <p:nvPr/>
        </p:nvSpPr>
        <p:spPr>
          <a:xfrm>
            <a:off x="1467293" y="1244008"/>
            <a:ext cx="9030377" cy="5071388"/>
          </a:xfrm>
          <a:prstGeom prst="rect">
            <a:avLst/>
          </a:prstGeom>
          <a:noFill/>
        </p:spPr>
        <p:txBody>
          <a:bodyPr wrap="square">
            <a:spAutoFit/>
          </a:bodyPr>
          <a:lstStyle/>
          <a:p>
            <a:pPr>
              <a:lnSpc>
                <a:spcPct val="107000"/>
              </a:lnSpc>
              <a:spcAft>
                <a:spcPts val="600"/>
              </a:spcAft>
            </a:pPr>
            <a:r>
              <a:rPr lang="en-US" dirty="0">
                <a:latin typeface="Arial" panose="020B0604020202020204" pitchFamily="34" charset="0"/>
                <a:ea typeface="Calibri" panose="020F0502020204030204" pitchFamily="34" charset="0"/>
                <a:cs typeface="Arial" panose="020B0604020202020204" pitchFamily="34" charset="0"/>
              </a:rPr>
              <a:t>T</a:t>
            </a:r>
            <a:r>
              <a:rPr lang="en-US" sz="1800" dirty="0">
                <a:effectLst/>
                <a:latin typeface="Arial" panose="020B0604020202020204" pitchFamily="34" charset="0"/>
                <a:ea typeface="Calibri" panose="020F0502020204030204" pitchFamily="34" charset="0"/>
                <a:cs typeface="Arial" panose="020B0604020202020204" pitchFamily="34" charset="0"/>
              </a:rPr>
              <a:t>here have been substantial increases over many years in the reporting of mental health conditions in the NHS’s and state-based reporting systems, based on self-reported data – nearly two and a half times the proportion in 2022 cf. 2004—05.</a:t>
            </a:r>
          </a:p>
          <a:p>
            <a:pPr>
              <a:lnSpc>
                <a:spcPct val="107000"/>
              </a:lnSpc>
              <a:spcAft>
                <a:spcPts val="600"/>
              </a:spcAft>
            </a:pPr>
            <a:r>
              <a:rPr lang="en-US" sz="1800" dirty="0">
                <a:effectLst/>
                <a:latin typeface="Arial" panose="020B0604020202020204" pitchFamily="34" charset="0"/>
                <a:ea typeface="Calibri" panose="020F0502020204030204" pitchFamily="34" charset="0"/>
                <a:cs typeface="Arial" panose="020B0604020202020204" pitchFamily="34" charset="0"/>
              </a:rPr>
              <a:t>It is difficult to determine the extent to which the increase is due to an increase in the propensity to report, as mental health issues became more widely spoken about, or to an increase in the prevalence of these conditions.  </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However, the 2007 (as adjusted by the ABS </a:t>
            </a:r>
            <a:r>
              <a:rPr lang="en-US" sz="1800" dirty="0">
                <a:effectLst/>
                <a:latin typeface="Arial" panose="020B0604020202020204" pitchFamily="34" charset="0"/>
                <a:ea typeface="Calibri" panose="020F0502020204030204" pitchFamily="34" charset="0"/>
              </a:rPr>
              <a:t>for comparability with the later Study</a:t>
            </a:r>
            <a:r>
              <a:rPr lang="en-US" sz="1800" dirty="0">
                <a:effectLst/>
                <a:latin typeface="Arial" panose="020B0604020202020204" pitchFamily="34" charset="0"/>
                <a:ea typeface="Calibri" panose="020F0502020204030204" pitchFamily="34" charset="0"/>
                <a:cs typeface="Arial" panose="020B0604020202020204" pitchFamily="34" charset="0"/>
              </a:rPr>
              <a:t>) and 2020 to 2022 data are clinically closely comparable.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They show an increase, over 15 years, from 19.5% to 21.5% at 16 to 85 years of people with any 12-month mental disorder.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ABS have reported that all of the increase, of two percentage points, came from the 16 to 24 year age group.  And the change is largely driven by an increased prevalence among females in this age group.</a:t>
            </a:r>
          </a:p>
          <a:p>
            <a:endParaRPr lang="en-US"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43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US" sz="1800" dirty="0">
                <a:effectLst/>
                <a:latin typeface="Arial" panose="020B0604020202020204" pitchFamily="34" charset="0"/>
                <a:ea typeface="Calibri" panose="020F0502020204030204" pitchFamily="34" charset="0"/>
              </a:rPr>
              <a:t>Any 12-month mental disorder, population 16–24 years, by sex, 2007 and 2020 to 2022</a:t>
            </a:r>
            <a:endParaRPr lang="en-AU" sz="1800" dirty="0">
              <a:latin typeface="Arial" panose="020B0604020202020204" pitchFamily="34" charset="0"/>
              <a:cs typeface="Arial" panose="020B0604020202020204" pitchFamily="34" charset="0"/>
            </a:endParaRPr>
          </a:p>
          <a:p>
            <a:endParaRPr lang="en-AU" dirty="0"/>
          </a:p>
        </p:txBody>
      </p:sp>
      <p:graphicFrame>
        <p:nvGraphicFramePr>
          <p:cNvPr id="2" name="Chart 1">
            <a:extLst>
              <a:ext uri="{FF2B5EF4-FFF2-40B4-BE49-F238E27FC236}">
                <a16:creationId xmlns:a16="http://schemas.microsoft.com/office/drawing/2014/main" id="{7270640B-4FE7-852D-AE95-255D054AD8F1}"/>
              </a:ext>
            </a:extLst>
          </p:cNvPr>
          <p:cNvGraphicFramePr/>
          <p:nvPr>
            <p:extLst>
              <p:ext uri="{D42A27DB-BD31-4B8C-83A1-F6EECF244321}">
                <p14:modId xmlns:p14="http://schemas.microsoft.com/office/powerpoint/2010/main" val="836236167"/>
              </p:ext>
            </p:extLst>
          </p:nvPr>
        </p:nvGraphicFramePr>
        <p:xfrm>
          <a:off x="1353671" y="1447799"/>
          <a:ext cx="8981820" cy="4010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03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670424"/>
          </a:xfrm>
        </p:spPr>
        <p:txBody>
          <a:bodyPr>
            <a:normAutofit fontScale="47500" lnSpcReduction="20000"/>
          </a:bodyPr>
          <a:lstStyle/>
          <a:p>
            <a:r>
              <a:rPr lang="en-US" sz="5100" dirty="0">
                <a:effectLst/>
                <a:latin typeface="Arial" panose="020B0604020202020204" pitchFamily="34" charset="0"/>
                <a:ea typeface="Calibri" panose="020F0502020204030204" pitchFamily="34" charset="0"/>
              </a:rPr>
              <a:t>Any 12-month mental disorder, 16–85 years, by socioeconomic disadvantage of area, 2007 and 2020 to 2022</a:t>
            </a:r>
            <a:endParaRPr lang="en-AU" sz="5100" dirty="0">
              <a:latin typeface="Arial" panose="020B0604020202020204" pitchFamily="34" charset="0"/>
              <a:cs typeface="Arial" panose="020B0604020202020204" pitchFamily="34" charset="0"/>
            </a:endParaRPr>
          </a:p>
          <a:p>
            <a:endParaRPr lang="en-AU" dirty="0"/>
          </a:p>
        </p:txBody>
      </p:sp>
      <p:graphicFrame>
        <p:nvGraphicFramePr>
          <p:cNvPr id="2" name="Chart 1">
            <a:extLst>
              <a:ext uri="{FF2B5EF4-FFF2-40B4-BE49-F238E27FC236}">
                <a16:creationId xmlns:a16="http://schemas.microsoft.com/office/drawing/2014/main" id="{39912E75-C559-477E-ADFA-7B1D45FDCE20}"/>
              </a:ext>
            </a:extLst>
          </p:cNvPr>
          <p:cNvGraphicFramePr/>
          <p:nvPr>
            <p:extLst>
              <p:ext uri="{D42A27DB-BD31-4B8C-83A1-F6EECF244321}">
                <p14:modId xmlns:p14="http://schemas.microsoft.com/office/powerpoint/2010/main" val="3589522690"/>
              </p:ext>
            </p:extLst>
          </p:nvPr>
        </p:nvGraphicFramePr>
        <p:xfrm>
          <a:off x="1606261" y="1425661"/>
          <a:ext cx="8683048" cy="45687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867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US" dirty="0">
                <a:effectLst/>
                <a:latin typeface="Arial" panose="020B0604020202020204" pitchFamily="34" charset="0"/>
                <a:ea typeface="Calibri" panose="020F0502020204030204" pitchFamily="34" charset="0"/>
              </a:rPr>
              <a:t>Premature mortality over time</a:t>
            </a:r>
            <a:endParaRPr lang="en-AU" dirty="0"/>
          </a:p>
        </p:txBody>
      </p:sp>
      <p:graphicFrame>
        <p:nvGraphicFramePr>
          <p:cNvPr id="6" name="Chart 5">
            <a:extLst>
              <a:ext uri="{FF2B5EF4-FFF2-40B4-BE49-F238E27FC236}">
                <a16:creationId xmlns:a16="http://schemas.microsoft.com/office/drawing/2014/main" id="{5ED1B886-6409-8372-4719-9AA852E88349}"/>
              </a:ext>
            </a:extLst>
          </p:cNvPr>
          <p:cNvGraphicFramePr>
            <a:graphicFrameLocks/>
          </p:cNvGraphicFramePr>
          <p:nvPr>
            <p:extLst>
              <p:ext uri="{D42A27DB-BD31-4B8C-83A1-F6EECF244321}">
                <p14:modId xmlns:p14="http://schemas.microsoft.com/office/powerpoint/2010/main" val="2037897230"/>
              </p:ext>
            </p:extLst>
          </p:nvPr>
        </p:nvGraphicFramePr>
        <p:xfrm>
          <a:off x="2397759" y="1699520"/>
          <a:ext cx="7396481" cy="4687608"/>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2">
            <a:extLst>
              <a:ext uri="{FF2B5EF4-FFF2-40B4-BE49-F238E27FC236}">
                <a16:creationId xmlns:a16="http://schemas.microsoft.com/office/drawing/2014/main" id="{3CE20FD9-33F7-558A-950F-A20118A1DC26}"/>
              </a:ext>
            </a:extLst>
          </p:cNvPr>
          <p:cNvSpPr txBox="1">
            <a:spLocks/>
          </p:cNvSpPr>
          <p:nvPr/>
        </p:nvSpPr>
        <p:spPr>
          <a:xfrm>
            <a:off x="1353671" y="1085196"/>
            <a:ext cx="9144000" cy="4589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panose="020B0604020202020204" pitchFamily="34" charset="0"/>
                <a:ea typeface="Calibri" panose="020F0502020204030204" pitchFamily="34" charset="0"/>
              </a:rPr>
              <a:t>Death rates over time (deaths at all ages and at ages 0 to 74 years)</a:t>
            </a:r>
            <a:endParaRPr lang="en-AU" sz="18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18885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lstStyle/>
          <a:p>
            <a:r>
              <a:rPr lang="en-US" dirty="0">
                <a:latin typeface="Arial" panose="020B0604020202020204" pitchFamily="34" charset="0"/>
                <a:cs typeface="Arial" panose="020B0604020202020204" pitchFamily="34" charset="0"/>
              </a:rPr>
              <a:t>Outline</a:t>
            </a:r>
            <a:endParaRPr lang="en-AU"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FA08C21-2276-1E82-C3E3-0F421EEC2E14}"/>
              </a:ext>
            </a:extLst>
          </p:cNvPr>
          <p:cNvSpPr txBox="1"/>
          <p:nvPr/>
        </p:nvSpPr>
        <p:spPr>
          <a:xfrm>
            <a:off x="1353671" y="1248177"/>
            <a:ext cx="9332258" cy="4152612"/>
          </a:xfrm>
          <a:prstGeom prst="rect">
            <a:avLst/>
          </a:prstGeom>
          <a:noFill/>
        </p:spPr>
        <p:txBody>
          <a:bodyPr wrap="square">
            <a:spAutoFit/>
          </a:bodyPr>
          <a:lstStyle/>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There are many stories in the data we have published dating back to the mid- to late-1980s, published in Social Health Atlases for South Australia from 1990 and for Australia from 1992.  </a:t>
            </a:r>
          </a:p>
          <a:p>
            <a:pPr>
              <a:lnSpc>
                <a:spcPct val="107000"/>
              </a:lnSpc>
              <a:spcAft>
                <a:spcPts val="6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I will talk about three topics, two of which have come to be seen as bigger challenges over this period, and one of which is still acknowledged as a concern but is not a focus of direct action</a:t>
            </a:r>
            <a:r>
              <a:rPr lang="en-US" sz="2000" dirty="0">
                <a:latin typeface="Arial" panose="020B0604020202020204" pitchFamily="34" charset="0"/>
                <a:ea typeface="Calibri" panose="020F0502020204030204" pitchFamily="34" charset="0"/>
                <a:cs typeface="Arial" panose="020B0604020202020204" pitchFamily="34" charset="0"/>
              </a:rPr>
              <a:t> by government</a:t>
            </a:r>
            <a:r>
              <a:rPr lang="en-US" sz="20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600"/>
              </a:spcAft>
            </a:pPr>
            <a:r>
              <a:rPr lang="en-US" sz="2000" i="1" dirty="0">
                <a:effectLst/>
                <a:latin typeface="Arial" panose="020B0604020202020204" pitchFamily="34" charset="0"/>
                <a:ea typeface="Calibri" panose="020F0502020204030204" pitchFamily="34" charset="0"/>
                <a:cs typeface="Arial" panose="020B0604020202020204" pitchFamily="34" charset="0"/>
              </a:rPr>
              <a:t>  </a:t>
            </a:r>
            <a:endParaRPr lang="en-AU"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Overweight and obesity</a:t>
            </a:r>
            <a:endParaRPr lang="en-AU"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Mental ill-health</a:t>
            </a:r>
            <a:endParaRPr lang="en-AU"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Premature mortality</a:t>
            </a:r>
            <a:endParaRPr lang="en-AU"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8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US" sz="2200" dirty="0">
                <a:effectLst/>
                <a:latin typeface="Arial" panose="020B0604020202020204" pitchFamily="34" charset="0"/>
                <a:ea typeface="Calibri" panose="020F0502020204030204" pitchFamily="34" charset="0"/>
              </a:rPr>
              <a:t>Premature mortality, Over time</a:t>
            </a:r>
            <a:endParaRPr lang="en-AU" sz="2200" dirty="0">
              <a:latin typeface="Arial" panose="020B0604020202020204" pitchFamily="34" charset="0"/>
              <a:cs typeface="Arial" panose="020B0604020202020204" pitchFamily="34" charset="0"/>
            </a:endParaRPr>
          </a:p>
          <a:p>
            <a:endParaRPr lang="en-AU" sz="2200" dirty="0"/>
          </a:p>
        </p:txBody>
      </p:sp>
      <p:graphicFrame>
        <p:nvGraphicFramePr>
          <p:cNvPr id="2" name="Chart 1">
            <a:extLst>
              <a:ext uri="{FF2B5EF4-FFF2-40B4-BE49-F238E27FC236}">
                <a16:creationId xmlns:a16="http://schemas.microsoft.com/office/drawing/2014/main" id="{73324D16-93A4-61E2-7A65-A6A1ECC3215F}"/>
              </a:ext>
            </a:extLst>
          </p:cNvPr>
          <p:cNvGraphicFramePr>
            <a:graphicFrameLocks/>
          </p:cNvGraphicFramePr>
          <p:nvPr>
            <p:extLst>
              <p:ext uri="{D42A27DB-BD31-4B8C-83A1-F6EECF244321}">
                <p14:modId xmlns:p14="http://schemas.microsoft.com/office/powerpoint/2010/main" val="2143147132"/>
              </p:ext>
            </p:extLst>
          </p:nvPr>
        </p:nvGraphicFramePr>
        <p:xfrm>
          <a:off x="2054934" y="1030941"/>
          <a:ext cx="8082131"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10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535305" y="525426"/>
            <a:ext cx="11121389" cy="458974"/>
          </a:xfrm>
        </p:spPr>
        <p:txBody>
          <a:bodyPr>
            <a:noAutofit/>
          </a:bodyPr>
          <a:lstStyle/>
          <a:p>
            <a:r>
              <a:rPr lang="en-AU" sz="2200" dirty="0">
                <a:latin typeface="Arial" panose="020B0604020202020204" pitchFamily="34" charset="0"/>
                <a:cs typeface="Arial" panose="020B0604020202020204" pitchFamily="34" charset="0"/>
              </a:rPr>
              <a:t>Equity gap: changes over time in premature mortality, by socioeconomic disadvantage</a:t>
            </a:r>
          </a:p>
          <a:p>
            <a:endParaRPr lang="en-AU" sz="2200" dirty="0"/>
          </a:p>
        </p:txBody>
      </p:sp>
      <p:pic>
        <p:nvPicPr>
          <p:cNvPr id="2" name="Picture 1">
            <a:extLst>
              <a:ext uri="{FF2B5EF4-FFF2-40B4-BE49-F238E27FC236}">
                <a16:creationId xmlns:a16="http://schemas.microsoft.com/office/drawing/2014/main" id="{69A9B5DC-D619-BAE6-B931-77DF6C4079DD}"/>
              </a:ext>
            </a:extLst>
          </p:cNvPr>
          <p:cNvPicPr>
            <a:picLocks noChangeAspect="1"/>
          </p:cNvPicPr>
          <p:nvPr/>
        </p:nvPicPr>
        <p:blipFill>
          <a:blip r:embed="rId3"/>
          <a:stretch>
            <a:fillRect/>
          </a:stretch>
        </p:blipFill>
        <p:spPr>
          <a:xfrm>
            <a:off x="1168033" y="1252523"/>
            <a:ext cx="9855933" cy="5226919"/>
          </a:xfrm>
          <a:prstGeom prst="rect">
            <a:avLst/>
          </a:prstGeom>
        </p:spPr>
      </p:pic>
    </p:spTree>
    <p:extLst>
      <p:ext uri="{BB962C8B-B14F-4D97-AF65-F5344CB8AC3E}">
        <p14:creationId xmlns:p14="http://schemas.microsoft.com/office/powerpoint/2010/main" val="243418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32E9366-3D83-49C1-B05D-EF8AB236382C}"/>
              </a:ext>
            </a:extLst>
          </p:cNvPr>
          <p:cNvGraphicFramePr/>
          <p:nvPr>
            <p:extLst>
              <p:ext uri="{D42A27DB-BD31-4B8C-83A1-F6EECF244321}">
                <p14:modId xmlns:p14="http://schemas.microsoft.com/office/powerpoint/2010/main" val="2535318048"/>
              </p:ext>
            </p:extLst>
          </p:nvPr>
        </p:nvGraphicFramePr>
        <p:xfrm>
          <a:off x="721994" y="1164907"/>
          <a:ext cx="9507855" cy="5167667"/>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a:extLst>
              <a:ext uri="{FF2B5EF4-FFF2-40B4-BE49-F238E27FC236}">
                <a16:creationId xmlns:a16="http://schemas.microsoft.com/office/drawing/2014/main" id="{D287F528-946F-DD20-C3D5-ED99FC9EC74E}"/>
              </a:ext>
            </a:extLst>
          </p:cNvPr>
          <p:cNvSpPr txBox="1">
            <a:spLocks/>
          </p:cNvSpPr>
          <p:nvPr/>
        </p:nvSpPr>
        <p:spPr>
          <a:xfrm>
            <a:off x="535305" y="525426"/>
            <a:ext cx="11121389" cy="458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200" dirty="0">
                <a:latin typeface="Arial" panose="020B0604020202020204" pitchFamily="34" charset="0"/>
                <a:cs typeface="Arial" panose="020B0604020202020204" pitchFamily="34" charset="0"/>
              </a:rPr>
              <a:t>Equity gap: changes over time in premature mortality, by socioeconomic disadvantage</a:t>
            </a:r>
          </a:p>
          <a:p>
            <a:endParaRPr lang="en-AU" sz="2200" dirty="0"/>
          </a:p>
        </p:txBody>
      </p:sp>
    </p:spTree>
    <p:extLst>
      <p:ext uri="{BB962C8B-B14F-4D97-AF65-F5344CB8AC3E}">
        <p14:creationId xmlns:p14="http://schemas.microsoft.com/office/powerpoint/2010/main" val="43622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AU" sz="1800" dirty="0">
                <a:latin typeface="Arial" panose="020B0604020202020204" pitchFamily="34" charset="0"/>
                <a:cs typeface="Arial" panose="020B0604020202020204" pitchFamily="34" charset="0"/>
              </a:rPr>
              <a:t>The social gradient in premature mortality rates, Australia, 2022</a:t>
            </a:r>
          </a:p>
          <a:p>
            <a:endParaRPr lang="en-AU" dirty="0"/>
          </a:p>
        </p:txBody>
      </p:sp>
      <p:graphicFrame>
        <p:nvGraphicFramePr>
          <p:cNvPr id="4" name="Chart 3">
            <a:extLst>
              <a:ext uri="{FF2B5EF4-FFF2-40B4-BE49-F238E27FC236}">
                <a16:creationId xmlns:a16="http://schemas.microsoft.com/office/drawing/2014/main" id="{4536229F-2EB4-5C1A-F66A-AF7C15285878}"/>
              </a:ext>
            </a:extLst>
          </p:cNvPr>
          <p:cNvGraphicFramePr>
            <a:graphicFrameLocks/>
          </p:cNvGraphicFramePr>
          <p:nvPr>
            <p:extLst>
              <p:ext uri="{D42A27DB-BD31-4B8C-83A1-F6EECF244321}">
                <p14:modId xmlns:p14="http://schemas.microsoft.com/office/powerpoint/2010/main" val="2160261473"/>
              </p:ext>
            </p:extLst>
          </p:nvPr>
        </p:nvGraphicFramePr>
        <p:xfrm>
          <a:off x="2165200" y="1145466"/>
          <a:ext cx="7344559" cy="4203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08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AU" sz="1800" dirty="0">
                <a:latin typeface="Arial" panose="020B0604020202020204" pitchFamily="34" charset="0"/>
                <a:cs typeface="Arial" panose="020B0604020202020204" pitchFamily="34" charset="0"/>
              </a:rPr>
              <a:t>Aboriginal and non-Indigenous premature mortality (0 to 64 years), over time, Australia*</a:t>
            </a:r>
          </a:p>
          <a:p>
            <a:endParaRPr lang="en-AU" dirty="0"/>
          </a:p>
        </p:txBody>
      </p:sp>
      <p:sp>
        <p:nvSpPr>
          <p:cNvPr id="7" name="TextBox 6">
            <a:extLst>
              <a:ext uri="{FF2B5EF4-FFF2-40B4-BE49-F238E27FC236}">
                <a16:creationId xmlns:a16="http://schemas.microsoft.com/office/drawing/2014/main" id="{D58C3A91-4FD9-FC59-27AF-E8EE7BA76DF3}"/>
              </a:ext>
            </a:extLst>
          </p:cNvPr>
          <p:cNvSpPr txBox="1"/>
          <p:nvPr/>
        </p:nvSpPr>
        <p:spPr>
          <a:xfrm>
            <a:off x="708958" y="4381435"/>
            <a:ext cx="10378142" cy="584775"/>
          </a:xfrm>
          <a:prstGeom prst="rect">
            <a:avLst/>
          </a:prstGeom>
          <a:noFill/>
        </p:spPr>
        <p:txBody>
          <a:bodyPr wrap="square">
            <a:spAutoFit/>
          </a:bodyPr>
          <a:lstStyle/>
          <a:p>
            <a:r>
              <a:rPr lang="en-AU" sz="1600" dirty="0">
                <a:latin typeface="Arial" panose="020B0604020202020204" pitchFamily="34" charset="0"/>
                <a:cs typeface="Arial" panose="020B0604020202020204" pitchFamily="34" charset="0"/>
              </a:rPr>
              <a:t>Notes: Vertical axis scale for non-Indigenous is one quarter that for Aboriginal deaths</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For IRSEO, high index values indicate poorer outcomes; for IRSD, high index values indicate relative advantage</a:t>
            </a:r>
          </a:p>
        </p:txBody>
      </p:sp>
      <p:sp>
        <p:nvSpPr>
          <p:cNvPr id="9" name="TextBox 8">
            <a:extLst>
              <a:ext uri="{FF2B5EF4-FFF2-40B4-BE49-F238E27FC236}">
                <a16:creationId xmlns:a16="http://schemas.microsoft.com/office/drawing/2014/main" id="{095BEBFC-3BD3-67A1-9998-A49B7E49751B}"/>
              </a:ext>
            </a:extLst>
          </p:cNvPr>
          <p:cNvSpPr txBox="1"/>
          <p:nvPr/>
        </p:nvSpPr>
        <p:spPr>
          <a:xfrm>
            <a:off x="1246168" y="5164457"/>
            <a:ext cx="117692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Rate ratios</a:t>
            </a:r>
            <a:endParaRPr lang="en-AU"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ECE3E73-0164-A897-EFDD-DB3D1010C8FB}"/>
              </a:ext>
            </a:extLst>
          </p:cNvPr>
          <p:cNvSpPr txBox="1"/>
          <p:nvPr/>
        </p:nvSpPr>
        <p:spPr>
          <a:xfrm>
            <a:off x="1234279" y="6286033"/>
            <a:ext cx="449084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‘Australia’ comprises NSW, Qld, SA, WA &amp; NT</a:t>
            </a:r>
            <a:endParaRPr lang="en-AU" sz="1600" dirty="0">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id="{56A7669D-0F62-D921-4AC4-E5FB44B04F0A}"/>
              </a:ext>
            </a:extLst>
          </p:cNvPr>
          <p:cNvGraphicFramePr>
            <a:graphicFrameLocks noChangeAspect="1"/>
          </p:cNvGraphicFramePr>
          <p:nvPr>
            <p:extLst>
              <p:ext uri="{D42A27DB-BD31-4B8C-83A1-F6EECF244321}">
                <p14:modId xmlns:p14="http://schemas.microsoft.com/office/powerpoint/2010/main" val="263468049"/>
              </p:ext>
            </p:extLst>
          </p:nvPr>
        </p:nvGraphicFramePr>
        <p:xfrm>
          <a:off x="1313793" y="5415432"/>
          <a:ext cx="5326746" cy="797417"/>
        </p:xfrm>
        <a:graphic>
          <a:graphicData uri="http://schemas.openxmlformats.org/presentationml/2006/ole">
            <mc:AlternateContent xmlns:mc="http://schemas.openxmlformats.org/markup-compatibility/2006">
              <mc:Choice xmlns:v="urn:schemas-microsoft-com:vml" Requires="v">
                <p:oleObj name="Worksheet" r:id="rId3" imgW="3710902" imgH="556332" progId="Excel.Sheet.12">
                  <p:embed/>
                </p:oleObj>
              </mc:Choice>
              <mc:Fallback>
                <p:oleObj name="Worksheet" r:id="rId3" imgW="3710902" imgH="556332" progId="Excel.Sheet.12">
                  <p:embed/>
                  <p:pic>
                    <p:nvPicPr>
                      <p:cNvPr id="0" name=""/>
                      <p:cNvPicPr/>
                      <p:nvPr/>
                    </p:nvPicPr>
                    <p:blipFill>
                      <a:blip r:embed="rId4"/>
                      <a:stretch>
                        <a:fillRect/>
                      </a:stretch>
                    </p:blipFill>
                    <p:spPr>
                      <a:xfrm>
                        <a:off x="1313793" y="5415432"/>
                        <a:ext cx="5326746" cy="797417"/>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0B9DFCCD-969E-4171-A0D6-A695B3013450}"/>
              </a:ext>
            </a:extLst>
          </p:cNvPr>
          <p:cNvGraphicFramePr>
            <a:graphicFrameLocks/>
          </p:cNvGraphicFramePr>
          <p:nvPr>
            <p:extLst>
              <p:ext uri="{D42A27DB-BD31-4B8C-83A1-F6EECF244321}">
                <p14:modId xmlns:p14="http://schemas.microsoft.com/office/powerpoint/2010/main" val="917668976"/>
              </p:ext>
            </p:extLst>
          </p:nvPr>
        </p:nvGraphicFramePr>
        <p:xfrm>
          <a:off x="289558" y="1238560"/>
          <a:ext cx="5699762" cy="31719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1FA67DBC-E3DA-483C-9683-05BAB32188AA}"/>
              </a:ext>
            </a:extLst>
          </p:cNvPr>
          <p:cNvGraphicFramePr>
            <a:graphicFrameLocks/>
          </p:cNvGraphicFramePr>
          <p:nvPr>
            <p:extLst>
              <p:ext uri="{D42A27DB-BD31-4B8C-83A1-F6EECF244321}">
                <p14:modId xmlns:p14="http://schemas.microsoft.com/office/powerpoint/2010/main" val="2516198729"/>
              </p:ext>
            </p:extLst>
          </p:nvPr>
        </p:nvGraphicFramePr>
        <p:xfrm>
          <a:off x="6202682" y="1238560"/>
          <a:ext cx="4884418" cy="31719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711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Autofit/>
          </a:bodyPr>
          <a:lstStyle/>
          <a:p>
            <a:r>
              <a:rPr lang="en-AU" sz="1800" dirty="0">
                <a:latin typeface="Arial" panose="020B0604020202020204" pitchFamily="34" charset="0"/>
                <a:cs typeface="Arial" panose="020B0604020202020204" pitchFamily="34" charset="0"/>
              </a:rPr>
              <a:t>FYI, Premature mortality (2018 to 2022) from COVID-19</a:t>
            </a:r>
            <a:endParaRPr lang="en-AU" sz="1800" dirty="0"/>
          </a:p>
        </p:txBody>
      </p:sp>
      <p:pic>
        <p:nvPicPr>
          <p:cNvPr id="4" name="Picture 3">
            <a:extLst>
              <a:ext uri="{FF2B5EF4-FFF2-40B4-BE49-F238E27FC236}">
                <a16:creationId xmlns:a16="http://schemas.microsoft.com/office/drawing/2014/main" id="{BD96B68C-AE14-73A3-9211-EB8CAE907BDA}"/>
              </a:ext>
            </a:extLst>
          </p:cNvPr>
          <p:cNvPicPr>
            <a:picLocks noChangeAspect="1"/>
          </p:cNvPicPr>
          <p:nvPr/>
        </p:nvPicPr>
        <p:blipFill rotWithShape="1">
          <a:blip r:embed="rId3"/>
          <a:srcRect l="32006" t="20041" r="2848" b="15937"/>
          <a:stretch/>
        </p:blipFill>
        <p:spPr>
          <a:xfrm>
            <a:off x="308345" y="1081229"/>
            <a:ext cx="6889897" cy="3597136"/>
          </a:xfrm>
          <a:prstGeom prst="rect">
            <a:avLst/>
          </a:prstGeom>
        </p:spPr>
      </p:pic>
      <p:pic>
        <p:nvPicPr>
          <p:cNvPr id="6" name="Picture 5">
            <a:extLst>
              <a:ext uri="{FF2B5EF4-FFF2-40B4-BE49-F238E27FC236}">
                <a16:creationId xmlns:a16="http://schemas.microsoft.com/office/drawing/2014/main" id="{79CC05C5-675B-1F31-CF64-42DA7B7C28BC}"/>
              </a:ext>
            </a:extLst>
          </p:cNvPr>
          <p:cNvPicPr>
            <a:picLocks noChangeAspect="1"/>
          </p:cNvPicPr>
          <p:nvPr/>
        </p:nvPicPr>
        <p:blipFill rotWithShape="1">
          <a:blip r:embed="rId4"/>
          <a:srcRect l="31657" t="27100" r="7297" b="2148"/>
          <a:stretch/>
        </p:blipFill>
        <p:spPr>
          <a:xfrm>
            <a:off x="6007395" y="3010288"/>
            <a:ext cx="5667154" cy="3489348"/>
          </a:xfrm>
          <a:prstGeom prst="rect">
            <a:avLst/>
          </a:prstGeom>
        </p:spPr>
      </p:pic>
    </p:spTree>
    <p:extLst>
      <p:ext uri="{BB962C8B-B14F-4D97-AF65-F5344CB8AC3E}">
        <p14:creationId xmlns:p14="http://schemas.microsoft.com/office/powerpoint/2010/main" val="135414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Autofit/>
          </a:bodyPr>
          <a:lstStyle/>
          <a:p>
            <a:r>
              <a:rPr lang="en-AU" sz="1800" dirty="0">
                <a:latin typeface="Arial" panose="020B0604020202020204" pitchFamily="34" charset="0"/>
                <a:cs typeface="Arial" panose="020B0604020202020204" pitchFamily="34" charset="0"/>
              </a:rPr>
              <a:t>To draw this to a close ….</a:t>
            </a:r>
            <a:br>
              <a:rPr lang="en-AU" sz="1800" dirty="0">
                <a:latin typeface="Arial" panose="020B0604020202020204" pitchFamily="34" charset="0"/>
                <a:cs typeface="Arial" panose="020B0604020202020204" pitchFamily="34" charset="0"/>
              </a:rPr>
            </a:b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Two indicators which highlight one of the uses of the Social Health Atlas</a:t>
            </a:r>
          </a:p>
          <a:p>
            <a:endParaRPr lang="en-AU" sz="1800" dirty="0"/>
          </a:p>
        </p:txBody>
      </p:sp>
    </p:spTree>
    <p:extLst>
      <p:ext uri="{BB962C8B-B14F-4D97-AF65-F5344CB8AC3E}">
        <p14:creationId xmlns:p14="http://schemas.microsoft.com/office/powerpoint/2010/main" val="1279511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524000" y="583397"/>
            <a:ext cx="9144000" cy="458974"/>
          </a:xfrm>
        </p:spPr>
        <p:txBody>
          <a:bodyPr>
            <a:normAutofit/>
          </a:bodyPr>
          <a:lstStyle/>
          <a:p>
            <a:r>
              <a:rPr lang="en-AU" dirty="0">
                <a:latin typeface="Arial" panose="020B0604020202020204" pitchFamily="34" charset="0"/>
                <a:cs typeface="Arial" panose="020B0604020202020204" pitchFamily="34" charset="0"/>
              </a:rPr>
              <a:t>People who left school at year 10 or below, or did not go to school</a:t>
            </a:r>
          </a:p>
          <a:p>
            <a:endParaRPr lang="en-AU" dirty="0"/>
          </a:p>
        </p:txBody>
      </p:sp>
      <p:pic>
        <p:nvPicPr>
          <p:cNvPr id="5" name="Picture 4">
            <a:extLst>
              <a:ext uri="{FF2B5EF4-FFF2-40B4-BE49-F238E27FC236}">
                <a16:creationId xmlns:a16="http://schemas.microsoft.com/office/drawing/2014/main" id="{65B1D066-7C2A-69D8-F72F-0DD6294EE4E4}"/>
              </a:ext>
            </a:extLst>
          </p:cNvPr>
          <p:cNvPicPr>
            <a:picLocks noChangeAspect="1"/>
          </p:cNvPicPr>
          <p:nvPr/>
        </p:nvPicPr>
        <p:blipFill rotWithShape="1">
          <a:blip r:embed="rId3"/>
          <a:srcRect l="32719" t="35670" r="2407" b="11379"/>
          <a:stretch/>
        </p:blipFill>
        <p:spPr>
          <a:xfrm>
            <a:off x="1353671" y="1280160"/>
            <a:ext cx="9371393" cy="4103370"/>
          </a:xfrm>
          <a:prstGeom prst="rect">
            <a:avLst/>
          </a:prstGeom>
        </p:spPr>
      </p:pic>
    </p:spTree>
    <p:extLst>
      <p:ext uri="{BB962C8B-B14F-4D97-AF65-F5344CB8AC3E}">
        <p14:creationId xmlns:p14="http://schemas.microsoft.com/office/powerpoint/2010/main" val="209740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959223" y="394118"/>
            <a:ext cx="10273553" cy="458974"/>
          </a:xfrm>
        </p:spPr>
        <p:txBody>
          <a:bodyPr>
            <a:norm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Correlation between rates of people who left school at Year 10, or earlier and selected variables,</a:t>
            </a:r>
            <a:endParaRPr lang="en-AU" dirty="0"/>
          </a:p>
        </p:txBody>
      </p:sp>
      <p:sp>
        <p:nvSpPr>
          <p:cNvPr id="4" name="TextBox 3">
            <a:extLst>
              <a:ext uri="{FF2B5EF4-FFF2-40B4-BE49-F238E27FC236}">
                <a16:creationId xmlns:a16="http://schemas.microsoft.com/office/drawing/2014/main" id="{678253F2-33F4-093D-74C7-AAC336EA9991}"/>
              </a:ext>
            </a:extLst>
          </p:cNvPr>
          <p:cNvSpPr txBox="1"/>
          <p:nvPr/>
        </p:nvSpPr>
        <p:spPr>
          <a:xfrm>
            <a:off x="1550894" y="1237130"/>
            <a:ext cx="9314330" cy="5523115"/>
          </a:xfrm>
          <a:prstGeom prst="rect">
            <a:avLst/>
          </a:prstGeom>
          <a:noFill/>
        </p:spPr>
        <p:txBody>
          <a:bodyPr wrap="square">
            <a:spAutoFit/>
          </a:bodyPr>
          <a:lstStyle/>
          <a:p>
            <a:pPr>
              <a:lnSpc>
                <a:spcPct val="107000"/>
              </a:lnSpc>
              <a:spcAft>
                <a:spcPts val="600"/>
              </a:spcAft>
            </a:pPr>
            <a:r>
              <a:rPr lang="en-US" sz="1800" u="sng" dirty="0">
                <a:effectLst/>
                <a:latin typeface="Arial" panose="020B0604020202020204" pitchFamily="34" charset="0"/>
                <a:ea typeface="Calibri" panose="020F0502020204030204" pitchFamily="34" charset="0"/>
                <a:cs typeface="Times New Roman" panose="02020603050405020304" pitchFamily="18" charset="0"/>
              </a:rPr>
              <a:t>From early childhood</a:t>
            </a:r>
            <a:br>
              <a:rPr lang="en-US" sz="1800" u="sng"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	         Adelaide   Sydney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5580063" algn="l"/>
                <a:tab pos="88757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in very low-income (welfare-dependent) families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0.70)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0.64)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5988">
              <a:lnSpc>
                <a:spcPct val="107000"/>
              </a:lnSpc>
              <a:spcAft>
                <a:spcPts val="600"/>
              </a:spcAft>
              <a:buFont typeface="Arial" panose="020B0604020202020204" pitchFamily="34" charset="0"/>
              <a:buChar char="-"/>
              <a:tabLst>
                <a:tab pos="6997700" algn="l"/>
                <a:tab pos="88757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Mothers smoking during pregnancy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0.79)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0.76)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reporting having two long-term health conditions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0.53)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0.59)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Infant deaths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0.61)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0.08)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tabLst>
                <a:tab pos="6997700" algn="l"/>
                <a:tab pos="8786813" algn="r"/>
              </a:tabLst>
            </a:pPr>
            <a:r>
              <a:rPr lang="en-US" sz="1800" u="sng" dirty="0">
                <a:effectLst/>
                <a:latin typeface="Arial" panose="020B0604020202020204" pitchFamily="34" charset="0"/>
                <a:ea typeface="Calibri" panose="020F0502020204030204" pitchFamily="34" charset="0"/>
                <a:cs typeface="Times New Roman" panose="02020603050405020304" pitchFamily="18" charset="0"/>
              </a:rPr>
              <a:t>Into adulthood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Youth unemployment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0.83)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0.61)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Youth mortality: 15 to 24 yrs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0.41)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0.38)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Adults reporting three or more long-term health conditions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0.65)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0.81)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Poor results from bowel screening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0.86)   (r= 0.75)</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dirty="0">
                <a:latin typeface="Arial" panose="020B0604020202020204" pitchFamily="34" charset="0"/>
                <a:ea typeface="Calibri" panose="020F0502020204030204" pitchFamily="34" charset="0"/>
                <a:cs typeface="Times New Roman" panose="02020603050405020304" pitchFamily="18" charset="0"/>
              </a:rPr>
              <a:t>cf. participation (</a:t>
            </a:r>
            <a:r>
              <a:rPr lang="en-US" u="sng" dirty="0">
                <a:latin typeface="Arial" panose="020B0604020202020204" pitchFamily="34" charset="0"/>
                <a:ea typeface="Calibri" panose="020F0502020204030204" pitchFamily="34" charset="0"/>
                <a:cs typeface="Times New Roman" panose="02020603050405020304" pitchFamily="18" charset="0"/>
              </a:rPr>
              <a:t>inverse</a:t>
            </a:r>
            <a:r>
              <a:rPr lang="en-US" dirty="0">
                <a:latin typeface="Arial" panose="020B0604020202020204" pitchFamily="34" charset="0"/>
                <a:ea typeface="Calibri" panose="020F0502020204030204" pitchFamily="34" charset="0"/>
                <a:cs typeface="Times New Roman" panose="02020603050405020304" pitchFamily="18" charset="0"/>
              </a:rPr>
              <a:t> correlation)	</a:t>
            </a:r>
            <a:r>
              <a:rPr lang="en-US" dirty="0">
                <a:effectLst/>
                <a:latin typeface="Arial" panose="020B0604020202020204" pitchFamily="34" charset="0"/>
                <a:ea typeface="Calibri" panose="020F0502020204030204" pitchFamily="34" charset="0"/>
                <a:cs typeface="Times New Roman" panose="02020603050405020304" pitchFamily="18" charset="0"/>
              </a:rPr>
              <a:t>(</a:t>
            </a:r>
            <a:r>
              <a:rPr lang="en-US" i="1" dirty="0">
                <a:effectLst/>
                <a:latin typeface="Arial" panose="020B0604020202020204" pitchFamily="34" charset="0"/>
                <a:ea typeface="Calibri" panose="020F0502020204030204" pitchFamily="34" charset="0"/>
                <a:cs typeface="Times New Roman" panose="02020603050405020304" pitchFamily="18" charset="0"/>
              </a:rPr>
              <a:t>r</a:t>
            </a:r>
            <a:r>
              <a:rPr lang="en-US" dirty="0">
                <a:effectLst/>
                <a:latin typeface="Arial" panose="020B0604020202020204" pitchFamily="34" charset="0"/>
                <a:ea typeface="Calibri" panose="020F0502020204030204" pitchFamily="34" charset="0"/>
                <a:cs typeface="Times New Roman" panose="02020603050405020304" pitchFamily="18" charset="0"/>
              </a:rPr>
              <a:t>= -0.74)  (r= -0.17)</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Premature mortality: 0 to 74 years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0.79)   (r= 0.66)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Hospitalisations (public acute hospitals)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0.79)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0.31)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6997700" algn="l"/>
                <a:tab pos="8786813"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Potentially preventable hospitalisations 	(</a:t>
            </a:r>
            <a:r>
              <a:rPr lang="en-US" sz="1800" i="1" dirty="0">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0.79)   (r= 0.36)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2">
            <a:extLst>
              <a:ext uri="{FF2B5EF4-FFF2-40B4-BE49-F238E27FC236}">
                <a16:creationId xmlns:a16="http://schemas.microsoft.com/office/drawing/2014/main" id="{BFBFF724-3818-2FFA-BEE0-B34B832E4B08}"/>
              </a:ext>
            </a:extLst>
          </p:cNvPr>
          <p:cNvSpPr txBox="1">
            <a:spLocks/>
          </p:cNvSpPr>
          <p:nvPr/>
        </p:nvSpPr>
        <p:spPr>
          <a:xfrm>
            <a:off x="959223" y="695323"/>
            <a:ext cx="10273553" cy="4589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panose="020B0604020202020204" pitchFamily="34" charset="0"/>
                <a:ea typeface="Calibri" panose="020F0502020204030204" pitchFamily="34" charset="0"/>
                <a:cs typeface="Times New Roman" panose="02020603050405020304" pitchFamily="18" charset="0"/>
              </a:rPr>
              <a:t>at the Population Health Area level, Greater Adelaide and Greater Sydney</a:t>
            </a:r>
            <a:endParaRPr lang="en-AU" dirty="0"/>
          </a:p>
        </p:txBody>
      </p:sp>
    </p:spTree>
    <p:extLst>
      <p:ext uri="{BB962C8B-B14F-4D97-AF65-F5344CB8AC3E}">
        <p14:creationId xmlns:p14="http://schemas.microsoft.com/office/powerpoint/2010/main" val="2325759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423245" y="236349"/>
            <a:ext cx="9144000" cy="458974"/>
          </a:xfrm>
        </p:spPr>
        <p:txBody>
          <a:bodyPr>
            <a:normAutofit/>
          </a:bodyPr>
          <a:lstStyle/>
          <a:p>
            <a:r>
              <a:rPr lang="en-US" sz="1800" dirty="0">
                <a:effectLst/>
                <a:latin typeface="Arial" panose="020B0604020202020204" pitchFamily="34" charset="0"/>
                <a:ea typeface="Calibri" panose="020F0502020204030204" pitchFamily="34" charset="0"/>
              </a:rPr>
              <a:t>Left school at age 15 years or earlier, 1986 and Left school at Year 10 or earlier, 2021</a:t>
            </a:r>
            <a:endParaRPr lang="en-AU" dirty="0"/>
          </a:p>
        </p:txBody>
      </p:sp>
      <p:pic>
        <p:nvPicPr>
          <p:cNvPr id="4" name="Picture 3">
            <a:extLst>
              <a:ext uri="{FF2B5EF4-FFF2-40B4-BE49-F238E27FC236}">
                <a16:creationId xmlns:a16="http://schemas.microsoft.com/office/drawing/2014/main" id="{E88904AC-C356-4F9B-723D-A686128A60A9}"/>
              </a:ext>
            </a:extLst>
          </p:cNvPr>
          <p:cNvPicPr>
            <a:picLocks noChangeAspect="1"/>
          </p:cNvPicPr>
          <p:nvPr/>
        </p:nvPicPr>
        <p:blipFill>
          <a:blip r:embed="rId3"/>
          <a:stretch>
            <a:fillRect/>
          </a:stretch>
        </p:blipFill>
        <p:spPr>
          <a:xfrm>
            <a:off x="1941444" y="1116805"/>
            <a:ext cx="7931426" cy="5592476"/>
          </a:xfrm>
          <a:prstGeom prst="rect">
            <a:avLst/>
          </a:prstGeom>
        </p:spPr>
      </p:pic>
      <p:sp>
        <p:nvSpPr>
          <p:cNvPr id="5" name="Subtitle 2">
            <a:extLst>
              <a:ext uri="{FF2B5EF4-FFF2-40B4-BE49-F238E27FC236}">
                <a16:creationId xmlns:a16="http://schemas.microsoft.com/office/drawing/2014/main" id="{73B2F1F0-29CE-01D5-72C9-1DA9C0ABB900}"/>
              </a:ext>
            </a:extLst>
          </p:cNvPr>
          <p:cNvSpPr txBox="1">
            <a:spLocks/>
          </p:cNvSpPr>
          <p:nvPr/>
        </p:nvSpPr>
        <p:spPr>
          <a:xfrm>
            <a:off x="959223" y="546236"/>
            <a:ext cx="10273553" cy="4589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panose="020B0604020202020204" pitchFamily="34" charset="0"/>
                <a:ea typeface="Calibri" panose="020F0502020204030204" pitchFamily="34" charset="0"/>
                <a:cs typeface="Times New Roman" panose="02020603050405020304" pitchFamily="18" charset="0"/>
              </a:rPr>
              <a:t>at the Population Health Area level, Greater Adelaide</a:t>
            </a:r>
            <a:endParaRPr lang="en-AU" dirty="0"/>
          </a:p>
        </p:txBody>
      </p:sp>
      <p:sp>
        <p:nvSpPr>
          <p:cNvPr id="8" name="TextBox 7">
            <a:extLst>
              <a:ext uri="{FF2B5EF4-FFF2-40B4-BE49-F238E27FC236}">
                <a16:creationId xmlns:a16="http://schemas.microsoft.com/office/drawing/2014/main" id="{541DDEAA-2208-925D-760B-C86846E87C25}"/>
              </a:ext>
            </a:extLst>
          </p:cNvPr>
          <p:cNvSpPr txBox="1"/>
          <p:nvPr/>
        </p:nvSpPr>
        <p:spPr>
          <a:xfrm>
            <a:off x="735032" y="6451544"/>
            <a:ext cx="10721934" cy="369332"/>
          </a:xfrm>
          <a:prstGeom prst="rect">
            <a:avLst/>
          </a:prstGeom>
          <a:noFill/>
        </p:spPr>
        <p:txBody>
          <a:bodyPr wrap="square">
            <a:spAutoFit/>
          </a:bodyPr>
          <a:lstStyle/>
          <a:p>
            <a:r>
              <a:rPr lang="en-AU" dirty="0"/>
              <a:t>These maps for Greater Sydney, Melbourne and Brisbane at </a:t>
            </a:r>
            <a:r>
              <a:rPr lang="en-AU" dirty="0">
                <a:hlinkClick r:id="rId4"/>
              </a:rPr>
              <a:t>https://atlasesaustralia.au/historical/atlas.html</a:t>
            </a:r>
            <a:r>
              <a:rPr lang="en-AU" dirty="0"/>
              <a:t> </a:t>
            </a:r>
          </a:p>
        </p:txBody>
      </p:sp>
    </p:spTree>
    <p:extLst>
      <p:ext uri="{BB962C8B-B14F-4D97-AF65-F5344CB8AC3E}">
        <p14:creationId xmlns:p14="http://schemas.microsoft.com/office/powerpoint/2010/main" val="293198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524000" y="571968"/>
            <a:ext cx="9144000" cy="458974"/>
          </a:xfrm>
        </p:spPr>
        <p:txBody>
          <a:bodyPr>
            <a:normAutofit/>
          </a:bodyPr>
          <a:lstStyle/>
          <a:p>
            <a:r>
              <a:rPr lang="en-US" dirty="0">
                <a:effectLst/>
                <a:latin typeface="Arial" panose="020B0604020202020204" pitchFamily="34" charset="0"/>
                <a:ea typeface="Calibri" panose="020F0502020204030204" pitchFamily="34" charset="0"/>
              </a:rPr>
              <a:t>Overweight and Obesity, Over time</a:t>
            </a:r>
            <a:endParaRPr lang="en-AU" dirty="0"/>
          </a:p>
        </p:txBody>
      </p:sp>
      <p:sp>
        <p:nvSpPr>
          <p:cNvPr id="5" name="TextBox 4">
            <a:extLst>
              <a:ext uri="{FF2B5EF4-FFF2-40B4-BE49-F238E27FC236}">
                <a16:creationId xmlns:a16="http://schemas.microsoft.com/office/drawing/2014/main" id="{35C928D0-4D3E-DA48-87CB-6447C7DDD1BD}"/>
              </a:ext>
            </a:extLst>
          </p:cNvPr>
          <p:cNvSpPr txBox="1"/>
          <p:nvPr/>
        </p:nvSpPr>
        <p:spPr>
          <a:xfrm>
            <a:off x="1900517" y="1183341"/>
            <a:ext cx="8471647" cy="2862322"/>
          </a:xfrm>
          <a:prstGeom prst="rect">
            <a:avLst/>
          </a:prstGeom>
          <a:noFill/>
        </p:spPr>
        <p:txBody>
          <a:bodyPr wrap="square">
            <a:spAutoFit/>
          </a:bodyPr>
          <a:lstStyle/>
          <a:p>
            <a:r>
              <a:rPr lang="en-US" sz="2000" dirty="0">
                <a:effectLst/>
                <a:latin typeface="Arial" panose="020B0604020202020204" pitchFamily="34" charset="0"/>
                <a:ea typeface="Calibri" panose="020F0502020204030204" pitchFamily="34" charset="0"/>
                <a:cs typeface="Times New Roman" panose="02020603050405020304" pitchFamily="18" charset="0"/>
              </a:rPr>
              <a:t>Overweight and obesity is a major public health issue, with nearly 2 in 3 adults in Australia considered overweight or obese. </a:t>
            </a:r>
          </a:p>
          <a:p>
            <a:endParaRPr lang="en-US" sz="2000" dirty="0">
              <a:latin typeface="Arial" panose="020B060402020202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cs typeface="Times New Roman" panose="02020603050405020304" pitchFamily="18" charset="0"/>
              </a:rPr>
              <a:t>The Australian Burden of Disease Study 2011 modelled the impact of overweight and obesity and showed it is one of the leading risk factors for ill health and death; enhanced analysis showed that 7.0% of the total health burden in Australia in 2011 was due to overweight and obesity, and that this burden increased with increasing level of socioeconomic disadvantage.</a:t>
            </a:r>
            <a:endParaRPr lang="en-AU" sz="2000" dirty="0"/>
          </a:p>
        </p:txBody>
      </p:sp>
    </p:spTree>
    <p:extLst>
      <p:ext uri="{BB962C8B-B14F-4D97-AF65-F5344CB8AC3E}">
        <p14:creationId xmlns:p14="http://schemas.microsoft.com/office/powerpoint/2010/main" val="3158832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604683" y="571967"/>
            <a:ext cx="9144000" cy="458974"/>
          </a:xfrm>
        </p:spPr>
        <p:txBody>
          <a:bodyPr>
            <a:normAutofit/>
          </a:bodyPr>
          <a:lstStyle/>
          <a:p>
            <a:r>
              <a:rPr lang="en-AU" sz="1800" dirty="0">
                <a:latin typeface="Arial" panose="020B0604020202020204" pitchFamily="34" charset="0"/>
                <a:cs typeface="Arial" panose="020B0604020202020204" pitchFamily="34" charset="0"/>
              </a:rPr>
              <a:t>Children (under 15 years) where the mother has low educational achievement, Australia</a:t>
            </a:r>
            <a:endParaRPr lang="en-AU" dirty="0"/>
          </a:p>
        </p:txBody>
      </p:sp>
      <p:pic>
        <p:nvPicPr>
          <p:cNvPr id="6" name="Picture 5">
            <a:extLst>
              <a:ext uri="{FF2B5EF4-FFF2-40B4-BE49-F238E27FC236}">
                <a16:creationId xmlns:a16="http://schemas.microsoft.com/office/drawing/2014/main" id="{A3144587-5633-773A-7E1C-889F25CBA6DF}"/>
              </a:ext>
            </a:extLst>
          </p:cNvPr>
          <p:cNvPicPr>
            <a:picLocks noChangeAspect="1"/>
          </p:cNvPicPr>
          <p:nvPr/>
        </p:nvPicPr>
        <p:blipFill rotWithShape="1">
          <a:blip r:embed="rId3"/>
          <a:srcRect l="32853" t="36627" r="2500" b="10946"/>
          <a:stretch/>
        </p:blipFill>
        <p:spPr>
          <a:xfrm>
            <a:off x="666499" y="1066859"/>
            <a:ext cx="10859001" cy="4724282"/>
          </a:xfrm>
          <a:prstGeom prst="rect">
            <a:avLst/>
          </a:prstGeom>
        </p:spPr>
      </p:pic>
      <p:sp>
        <p:nvSpPr>
          <p:cNvPr id="7" name="TextBox 6">
            <a:extLst>
              <a:ext uri="{FF2B5EF4-FFF2-40B4-BE49-F238E27FC236}">
                <a16:creationId xmlns:a16="http://schemas.microsoft.com/office/drawing/2014/main" id="{BD6D08B4-89BA-42D9-D552-F43705056E83}"/>
              </a:ext>
            </a:extLst>
          </p:cNvPr>
          <p:cNvSpPr txBox="1"/>
          <p:nvPr/>
        </p:nvSpPr>
        <p:spPr>
          <a:xfrm>
            <a:off x="309281" y="5827059"/>
            <a:ext cx="11573435" cy="369332"/>
          </a:xfrm>
          <a:prstGeom prst="rect">
            <a:avLst/>
          </a:prstGeom>
          <a:noFill/>
        </p:spPr>
        <p:txBody>
          <a:bodyPr wrap="square" rtlCol="0">
            <a:spAutoFit/>
          </a:bodyPr>
          <a:lstStyle/>
          <a:p>
            <a:r>
              <a:rPr lang="en-US" dirty="0"/>
              <a:t>A strong and consistent decline – 2006: 30.6%; 2011: 23.5%; 2016: 18.3%; 2021: 14.1% –  with a widening equity gap</a:t>
            </a:r>
            <a:endParaRPr lang="en-AU" dirty="0"/>
          </a:p>
        </p:txBody>
      </p:sp>
    </p:spTree>
    <p:extLst>
      <p:ext uri="{BB962C8B-B14F-4D97-AF65-F5344CB8AC3E}">
        <p14:creationId xmlns:p14="http://schemas.microsoft.com/office/powerpoint/2010/main" val="334923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AU" dirty="0">
                <a:latin typeface="Arial" panose="020B0604020202020204" pitchFamily="34" charset="0"/>
                <a:cs typeface="Arial" panose="020B0604020202020204" pitchFamily="34" charset="0"/>
              </a:rPr>
              <a:t>Final words</a:t>
            </a:r>
          </a:p>
          <a:p>
            <a:endParaRPr lang="en-AU" dirty="0"/>
          </a:p>
        </p:txBody>
      </p:sp>
    </p:spTree>
    <p:extLst>
      <p:ext uri="{BB962C8B-B14F-4D97-AF65-F5344CB8AC3E}">
        <p14:creationId xmlns:p14="http://schemas.microsoft.com/office/powerpoint/2010/main" val="2654323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AU" dirty="0">
                <a:latin typeface="Arial" panose="020B0604020202020204" pitchFamily="34" charset="0"/>
                <a:cs typeface="Arial" panose="020B0604020202020204" pitchFamily="34" charset="0"/>
              </a:rPr>
              <a:t>Thank you</a:t>
            </a:r>
          </a:p>
          <a:p>
            <a:endParaRPr lang="en-AU" dirty="0"/>
          </a:p>
        </p:txBody>
      </p:sp>
      <p:sp>
        <p:nvSpPr>
          <p:cNvPr id="5" name="TextBox 4">
            <a:extLst>
              <a:ext uri="{FF2B5EF4-FFF2-40B4-BE49-F238E27FC236}">
                <a16:creationId xmlns:a16="http://schemas.microsoft.com/office/drawing/2014/main" id="{F2EB8DA6-CD00-D1C7-34F9-7244CAF60D84}"/>
              </a:ext>
            </a:extLst>
          </p:cNvPr>
          <p:cNvSpPr txBox="1"/>
          <p:nvPr/>
        </p:nvSpPr>
        <p:spPr>
          <a:xfrm>
            <a:off x="926344" y="1119087"/>
            <a:ext cx="10197236" cy="5844677"/>
          </a:xfrm>
          <a:prstGeom prst="rect">
            <a:avLst/>
          </a:prstGeom>
          <a:noFill/>
        </p:spPr>
        <p:txBody>
          <a:bodyPr wrap="square">
            <a:spAutoFit/>
          </a:bodyPr>
          <a:lstStyle/>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We at PHIDU acknowledge the long-term support of the Commonwealth through the Department of Health and Aged Care through its funding of this work for over 25 years.</a:t>
            </a:r>
          </a:p>
          <a:p>
            <a:pPr>
              <a:lnSpc>
                <a:spcPct val="107000"/>
              </a:lnSpc>
              <a:spcAft>
                <a:spcPts val="6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We also thank the efforts of those collecting the data on which we rely, and hope we add value to by presenting in the Social Health Atlas.</a:t>
            </a:r>
          </a:p>
          <a:p>
            <a:pPr marL="285750" indent="-285750">
              <a:lnSpc>
                <a:spcPct val="107000"/>
              </a:lnSpc>
              <a:spcAft>
                <a:spcPts val="600"/>
              </a:spcAft>
              <a:buFontTx/>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And I want to thank the PHIDU staff for their role in maintaining such a high level and quality of output.</a:t>
            </a:r>
          </a:p>
          <a:p>
            <a:pPr>
              <a:lnSpc>
                <a:spcPct val="107000"/>
              </a:lnSpc>
              <a:spcAft>
                <a:spcPts val="600"/>
              </a:spcAft>
            </a:pPr>
            <a:endParaRPr lang="en-US" sz="20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If you have any questions or comments, please unmute and go ahead.</a:t>
            </a:r>
          </a:p>
          <a:p>
            <a:pPr>
              <a:lnSpc>
                <a:spcPct val="107000"/>
              </a:lnSpc>
              <a:spcAft>
                <a:spcPts val="600"/>
              </a:spcAft>
            </a:pPr>
            <a:endParaRPr lang="en-AU"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AU"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sz="1800" b="1" i="1" dirty="0">
                <a:effectLst/>
                <a:latin typeface="Aptos" panose="020B0004020202020204" pitchFamily="34" charset="0"/>
                <a:ea typeface="Aptos" panose="020B0004020202020204" pitchFamily="34" charset="0"/>
                <a:cs typeface="Aptos" panose="020B0004020202020204" pitchFamily="34" charset="0"/>
              </a:rPr>
              <a:t>A recording of this presentation and a copy of the PowerPoint and notes will be available from the PHIDU website at this link by the middle of next week</a:t>
            </a:r>
            <a:r>
              <a:rPr lang="en-US" sz="1800" dirty="0">
                <a:effectLst/>
                <a:latin typeface="Aptos" panose="020B0004020202020204" pitchFamily="34" charset="0"/>
                <a:ea typeface="Aptos" panose="020B0004020202020204" pitchFamily="34" charset="0"/>
                <a:cs typeface="Aptos" panose="020B0004020202020204" pitchFamily="34" charset="0"/>
              </a:rPr>
              <a:t>:</a:t>
            </a:r>
            <a:endParaRPr lang="en-AU" sz="1800" dirty="0">
              <a:effectLst/>
              <a:latin typeface="Aptos" panose="020B0004020202020204" pitchFamily="34" charset="0"/>
              <a:ea typeface="Aptos" panose="020B0004020202020204" pitchFamily="34" charset="0"/>
              <a:cs typeface="Aptos" panose="020B0004020202020204" pitchFamily="34" charset="0"/>
            </a:endParaRPr>
          </a:p>
          <a:p>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https://phidu.torrens.edu.au/publications/all-publications</a:t>
            </a:r>
            <a:r>
              <a:rPr lang="en-AU" sz="1800" dirty="0">
                <a:effectLst/>
                <a:latin typeface="Aptos" panose="020B0004020202020204" pitchFamily="34" charset="0"/>
                <a:ea typeface="Aptos" panose="020B0004020202020204" pitchFamily="34" charset="0"/>
                <a:cs typeface="Aptos" panose="020B0004020202020204" pitchFamily="34" charset="0"/>
              </a:rPr>
              <a:t>  and please scroll down to ‘Presentations’</a:t>
            </a:r>
            <a:r>
              <a:rPr lang="en-US" sz="1800" dirty="0">
                <a:effectLst/>
                <a:latin typeface="Arial" panose="020B0604020202020204" pitchFamily="34" charset="0"/>
                <a:ea typeface="Calibri" panose="020F0502020204030204" pitchFamily="34" charset="0"/>
              </a:rPr>
              <a:t>, </a:t>
            </a:r>
          </a:p>
          <a:p>
            <a:endParaRPr lang="en-US" dirty="0">
              <a:latin typeface="Arial" panose="020B0604020202020204" pitchFamily="34" charset="0"/>
            </a:endParaRPr>
          </a:p>
        </p:txBody>
      </p:sp>
    </p:spTree>
    <p:extLst>
      <p:ext uri="{BB962C8B-B14F-4D97-AF65-F5344CB8AC3E}">
        <p14:creationId xmlns:p14="http://schemas.microsoft.com/office/powerpoint/2010/main" val="212323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524000" y="571968"/>
            <a:ext cx="9144000" cy="458974"/>
          </a:xfrm>
        </p:spPr>
        <p:txBody>
          <a:bodyPr>
            <a:normAutofit/>
          </a:bodyPr>
          <a:lstStyle/>
          <a:p>
            <a:r>
              <a:rPr lang="en-US" sz="2200" dirty="0">
                <a:effectLst/>
                <a:latin typeface="Arial" panose="020B0604020202020204" pitchFamily="34" charset="0"/>
                <a:ea typeface="Calibri" panose="020F0502020204030204" pitchFamily="34" charset="0"/>
              </a:rPr>
              <a:t>Overweight</a:t>
            </a:r>
            <a:r>
              <a:rPr lang="en-US" dirty="0">
                <a:effectLst/>
                <a:latin typeface="Arial" panose="020B0604020202020204" pitchFamily="34" charset="0"/>
                <a:ea typeface="Calibri" panose="020F0502020204030204" pitchFamily="34" charset="0"/>
              </a:rPr>
              <a:t> and Obesity, Over time</a:t>
            </a:r>
            <a:endParaRPr lang="en-AU" dirty="0"/>
          </a:p>
        </p:txBody>
      </p:sp>
      <p:pic>
        <p:nvPicPr>
          <p:cNvPr id="2" name="Picture 1">
            <a:extLst>
              <a:ext uri="{FF2B5EF4-FFF2-40B4-BE49-F238E27FC236}">
                <a16:creationId xmlns:a16="http://schemas.microsoft.com/office/drawing/2014/main" id="{7BB75F6B-4047-1B33-8508-77B71189F3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41"/>
          <a:stretch/>
        </p:blipFill>
        <p:spPr bwMode="auto">
          <a:xfrm>
            <a:off x="2243904" y="1030941"/>
            <a:ext cx="7704191" cy="52550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513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nvGraphicFramePr>
        <p:xfrm>
          <a:off x="1827847" y="352425"/>
          <a:ext cx="8536305" cy="6153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504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951345" y="571967"/>
            <a:ext cx="9546326" cy="458974"/>
          </a:xfrm>
        </p:spPr>
        <p:txBody>
          <a:bodyPr>
            <a:noAutofit/>
          </a:bodyPr>
          <a:lstStyle/>
          <a:p>
            <a:r>
              <a:rPr lang="en-US" sz="2200" dirty="0">
                <a:effectLst/>
                <a:latin typeface="Arial" panose="020B0604020202020204" pitchFamily="34" charset="0"/>
                <a:ea typeface="Calibri" panose="020F0502020204030204" pitchFamily="34" charset="0"/>
              </a:rPr>
              <a:t>People aged 15 years </a:t>
            </a:r>
            <a:r>
              <a:rPr lang="en-US" sz="2200" dirty="0">
                <a:latin typeface="Arial" panose="020B0604020202020204" pitchFamily="34" charset="0"/>
                <a:ea typeface="Calibri" panose="020F0502020204030204" pitchFamily="34" charset="0"/>
              </a:rPr>
              <a:t>and</a:t>
            </a:r>
            <a:r>
              <a:rPr lang="en-US" sz="2200" dirty="0">
                <a:effectLst/>
                <a:latin typeface="Arial" panose="020B0604020202020204" pitchFamily="34" charset="0"/>
                <a:ea typeface="Calibri" panose="020F0502020204030204" pitchFamily="34" charset="0"/>
              </a:rPr>
              <a:t> over (1995) and 18 years and over (other years) (proportions - %)</a:t>
            </a:r>
            <a:endParaRPr lang="en-AU" sz="2200" dirty="0"/>
          </a:p>
        </p:txBody>
      </p:sp>
      <p:pic>
        <p:nvPicPr>
          <p:cNvPr id="5" name="Picture 4">
            <a:extLst>
              <a:ext uri="{FF2B5EF4-FFF2-40B4-BE49-F238E27FC236}">
                <a16:creationId xmlns:a16="http://schemas.microsoft.com/office/drawing/2014/main" id="{9AD314E6-8AA3-DAC0-0966-165EFF41DEDD}"/>
              </a:ext>
            </a:extLst>
          </p:cNvPr>
          <p:cNvPicPr>
            <a:picLocks noChangeAspect="1"/>
          </p:cNvPicPr>
          <p:nvPr/>
        </p:nvPicPr>
        <p:blipFill>
          <a:blip r:embed="rId3"/>
          <a:stretch>
            <a:fillRect/>
          </a:stretch>
        </p:blipFill>
        <p:spPr>
          <a:xfrm>
            <a:off x="675526" y="1540565"/>
            <a:ext cx="11227469" cy="3776870"/>
          </a:xfrm>
          <a:prstGeom prst="rect">
            <a:avLst/>
          </a:prstGeom>
        </p:spPr>
      </p:pic>
    </p:spTree>
    <p:extLst>
      <p:ext uri="{BB962C8B-B14F-4D97-AF65-F5344CB8AC3E}">
        <p14:creationId xmlns:p14="http://schemas.microsoft.com/office/powerpoint/2010/main" val="228921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Autofit/>
          </a:bodyPr>
          <a:lstStyle/>
          <a:p>
            <a:r>
              <a:rPr lang="en-US" sz="2200" dirty="0">
                <a:effectLst/>
                <a:latin typeface="Arial" panose="020B0604020202020204" pitchFamily="34" charset="0"/>
                <a:ea typeface="Calibri" panose="020F0502020204030204" pitchFamily="34" charset="0"/>
              </a:rPr>
              <a:t>People aged 15 years and over (1995) and 18 years and over (2022) (numbers and proportions - %)</a:t>
            </a:r>
            <a:endParaRPr lang="en-AU" sz="2200" dirty="0"/>
          </a:p>
        </p:txBody>
      </p:sp>
      <p:pic>
        <p:nvPicPr>
          <p:cNvPr id="13" name="Picture 12">
            <a:extLst>
              <a:ext uri="{FF2B5EF4-FFF2-40B4-BE49-F238E27FC236}">
                <a16:creationId xmlns:a16="http://schemas.microsoft.com/office/drawing/2014/main" id="{3014EAAD-29E5-AD87-03D0-000E4E2442BE}"/>
              </a:ext>
            </a:extLst>
          </p:cNvPr>
          <p:cNvPicPr>
            <a:picLocks noChangeAspect="1"/>
          </p:cNvPicPr>
          <p:nvPr/>
        </p:nvPicPr>
        <p:blipFill>
          <a:blip r:embed="rId3"/>
          <a:stretch>
            <a:fillRect/>
          </a:stretch>
        </p:blipFill>
        <p:spPr>
          <a:xfrm>
            <a:off x="1556499" y="1540563"/>
            <a:ext cx="10489728" cy="4510027"/>
          </a:xfrm>
          <a:prstGeom prst="rect">
            <a:avLst/>
          </a:prstGeom>
        </p:spPr>
      </p:pic>
    </p:spTree>
    <p:extLst>
      <p:ext uri="{BB962C8B-B14F-4D97-AF65-F5344CB8AC3E}">
        <p14:creationId xmlns:p14="http://schemas.microsoft.com/office/powerpoint/2010/main" val="359401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71967"/>
            <a:ext cx="9144000" cy="458974"/>
          </a:xfrm>
        </p:spPr>
        <p:txBody>
          <a:bodyPr>
            <a:normAutofit/>
          </a:bodyPr>
          <a:lstStyle/>
          <a:p>
            <a:r>
              <a:rPr lang="en-US" sz="2200" dirty="0">
                <a:effectLst/>
                <a:latin typeface="Arial" panose="020B0604020202020204" pitchFamily="34" charset="0"/>
                <a:ea typeface="Calibri" panose="020F0502020204030204" pitchFamily="34" charset="0"/>
              </a:rPr>
              <a:t>Children aged 2–17* years (proportions - %)</a:t>
            </a:r>
            <a:endParaRPr lang="en-AU" sz="2200" dirty="0"/>
          </a:p>
        </p:txBody>
      </p:sp>
      <p:pic>
        <p:nvPicPr>
          <p:cNvPr id="2" name="Picture 1">
            <a:extLst>
              <a:ext uri="{FF2B5EF4-FFF2-40B4-BE49-F238E27FC236}">
                <a16:creationId xmlns:a16="http://schemas.microsoft.com/office/drawing/2014/main" id="{24CBE4A9-3309-A266-7272-0F26F9D5ECAA}"/>
              </a:ext>
            </a:extLst>
          </p:cNvPr>
          <p:cNvPicPr>
            <a:picLocks noChangeAspect="1"/>
          </p:cNvPicPr>
          <p:nvPr/>
        </p:nvPicPr>
        <p:blipFill>
          <a:blip r:embed="rId3"/>
          <a:stretch>
            <a:fillRect/>
          </a:stretch>
        </p:blipFill>
        <p:spPr>
          <a:xfrm>
            <a:off x="1031790" y="1454035"/>
            <a:ext cx="10128420" cy="3611023"/>
          </a:xfrm>
          <a:prstGeom prst="rect">
            <a:avLst/>
          </a:prstGeom>
        </p:spPr>
      </p:pic>
      <p:sp>
        <p:nvSpPr>
          <p:cNvPr id="6" name="TextBox 5">
            <a:extLst>
              <a:ext uri="{FF2B5EF4-FFF2-40B4-BE49-F238E27FC236}">
                <a16:creationId xmlns:a16="http://schemas.microsoft.com/office/drawing/2014/main" id="{ED317F8A-4BBE-C185-5BC6-C7D33BDBBD27}"/>
              </a:ext>
            </a:extLst>
          </p:cNvPr>
          <p:cNvSpPr txBox="1"/>
          <p:nvPr/>
        </p:nvSpPr>
        <p:spPr>
          <a:xfrm>
            <a:off x="1031790" y="4695726"/>
            <a:ext cx="6096000" cy="369332"/>
          </a:xfrm>
          <a:prstGeom prst="rect">
            <a:avLst/>
          </a:prstGeom>
          <a:noFill/>
        </p:spPr>
        <p:txBody>
          <a:bodyPr wrap="square">
            <a:spAutoFit/>
          </a:bodyPr>
          <a:lstStyle/>
          <a:p>
            <a:r>
              <a:rPr lang="en-AU" sz="1800" dirty="0">
                <a:effectLst/>
                <a:latin typeface="Arial" panose="020B0604020202020204" pitchFamily="34" charset="0"/>
                <a:ea typeface="Calibri" panose="020F0502020204030204" pitchFamily="34" charset="0"/>
              </a:rPr>
              <a:t>* 5 to 17 years of age in 1995</a:t>
            </a:r>
            <a:endParaRPr lang="en-AU" dirty="0"/>
          </a:p>
        </p:txBody>
      </p:sp>
    </p:spTree>
    <p:extLst>
      <p:ext uri="{BB962C8B-B14F-4D97-AF65-F5344CB8AC3E}">
        <p14:creationId xmlns:p14="http://schemas.microsoft.com/office/powerpoint/2010/main" val="368862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B50AE2-3969-37E1-DDB5-7C33E16FBF4B}"/>
              </a:ext>
            </a:extLst>
          </p:cNvPr>
          <p:cNvSpPr>
            <a:spLocks noGrp="1"/>
          </p:cNvSpPr>
          <p:nvPr>
            <p:ph type="subTitle" idx="1"/>
          </p:nvPr>
        </p:nvSpPr>
        <p:spPr>
          <a:xfrm>
            <a:off x="1353671" y="561334"/>
            <a:ext cx="9144000" cy="458974"/>
          </a:xfrm>
        </p:spPr>
        <p:txBody>
          <a:bodyPr/>
          <a:lstStyle/>
          <a:p>
            <a:r>
              <a:rPr lang="en-US" sz="2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Mental ill-health</a:t>
            </a:r>
            <a:endParaRPr lang="en-AU" dirty="0"/>
          </a:p>
        </p:txBody>
      </p:sp>
      <p:sp>
        <p:nvSpPr>
          <p:cNvPr id="5" name="TextBox 4">
            <a:extLst>
              <a:ext uri="{FF2B5EF4-FFF2-40B4-BE49-F238E27FC236}">
                <a16:creationId xmlns:a16="http://schemas.microsoft.com/office/drawing/2014/main" id="{1FA08C21-2276-1E82-C3E3-0F421EEC2E14}"/>
              </a:ext>
            </a:extLst>
          </p:cNvPr>
          <p:cNvSpPr txBox="1"/>
          <p:nvPr/>
        </p:nvSpPr>
        <p:spPr>
          <a:xfrm>
            <a:off x="1353670" y="1120587"/>
            <a:ext cx="8863755" cy="6932988"/>
          </a:xfrm>
          <a:prstGeom prst="rect">
            <a:avLst/>
          </a:prstGeom>
          <a:noFill/>
        </p:spPr>
        <p:txBody>
          <a:bodyPr wrap="square">
            <a:spAutoFit/>
          </a:bodyPr>
          <a:lstStyle/>
          <a:p>
            <a:pPr>
              <a:lnSpc>
                <a:spcPct val="107000"/>
              </a:lnSpc>
              <a:spcAft>
                <a:spcPts val="600"/>
              </a:spcAft>
            </a:pPr>
            <a:r>
              <a:rPr lang="en-US" sz="1800" dirty="0">
                <a:effectLst/>
                <a:latin typeface="Arial" panose="020B0604020202020204" pitchFamily="34" charset="0"/>
                <a:ea typeface="Calibri" panose="020F0502020204030204" pitchFamily="34" charset="0"/>
              </a:rPr>
              <a:t>Over the period from 2020–22, the ABS conducted the National Study of Mental Health and Wellbeing (NHSMHWB).</a:t>
            </a:r>
          </a:p>
          <a:p>
            <a:pPr>
              <a:lnSpc>
                <a:spcPct val="107000"/>
              </a:lnSpc>
              <a:spcAft>
                <a:spcPts val="60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dirty="0">
                <a:effectLst/>
                <a:latin typeface="Arial" panose="020B0604020202020204" pitchFamily="34" charset="0"/>
                <a:ea typeface="Calibri" panose="020F0502020204030204" pitchFamily="34" charset="0"/>
                <a:cs typeface="Arial" panose="020B0604020202020204" pitchFamily="34" charset="0"/>
              </a:rPr>
              <a:t>This was the first mental health-specific survey since 2007. </a:t>
            </a:r>
          </a:p>
          <a:p>
            <a:pPr>
              <a:lnSpc>
                <a:spcPct val="107000"/>
              </a:lnSpc>
              <a:spcAft>
                <a:spcPts val="60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The Study revealed relatively high prevalence of 12-month mental health disorders</a:t>
            </a:r>
          </a:p>
          <a:p>
            <a:pPr>
              <a:lnSpc>
                <a:spcPct val="107000"/>
              </a:lnSpc>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 - </a:t>
            </a:r>
            <a:r>
              <a:rPr lang="en-AU" sz="1800" b="1" dirty="0">
                <a:effectLst/>
                <a:latin typeface="Arial" panose="020B0604020202020204" pitchFamily="34" charset="0"/>
                <a:ea typeface="Calibri" panose="020F0502020204030204" pitchFamily="34" charset="0"/>
                <a:cs typeface="Arial" panose="020B0604020202020204" pitchFamily="34" charset="0"/>
              </a:rPr>
              <a:t>Anxiety </a:t>
            </a:r>
            <a:r>
              <a:rPr lang="en-AU" sz="1800" dirty="0">
                <a:effectLst/>
                <a:latin typeface="Arial" panose="020B0604020202020204" pitchFamily="34" charset="0"/>
                <a:ea typeface="Calibri" panose="020F0502020204030204" pitchFamily="34" charset="0"/>
                <a:cs typeface="Arial" panose="020B0604020202020204" pitchFamily="34" charset="0"/>
              </a:rPr>
              <a:t>disorders</a:t>
            </a:r>
            <a:r>
              <a:rPr lang="en-AU" dirty="0">
                <a:latin typeface="Arial" panose="020B0604020202020204" pitchFamily="34" charset="0"/>
                <a:ea typeface="Calibri" panose="020F0502020204030204" pitchFamily="34" charset="0"/>
                <a:cs typeface="Arial" panose="020B0604020202020204" pitchFamily="34" charset="0"/>
              </a:rPr>
              <a:t>,</a:t>
            </a:r>
            <a:r>
              <a:rPr lang="en-AU" sz="1800" dirty="0">
                <a:effectLst/>
                <a:latin typeface="Arial" panose="020B0604020202020204" pitchFamily="34" charset="0"/>
                <a:ea typeface="Calibri" panose="020F0502020204030204" pitchFamily="34" charset="0"/>
                <a:cs typeface="Arial" panose="020B0604020202020204" pitchFamily="34" charset="0"/>
              </a:rPr>
              <a:t> </a:t>
            </a:r>
            <a:r>
              <a:rPr lang="en-AU" sz="1800" b="1" dirty="0">
                <a:effectLst/>
                <a:latin typeface="Arial" panose="020B0604020202020204" pitchFamily="34" charset="0"/>
                <a:ea typeface="Calibri" panose="020F0502020204030204" pitchFamily="34" charset="0"/>
                <a:cs typeface="Arial" panose="020B0604020202020204" pitchFamily="34" charset="0"/>
              </a:rPr>
              <a:t>Affective</a:t>
            </a:r>
            <a:r>
              <a:rPr lang="en-AU" sz="1800" dirty="0">
                <a:effectLst/>
                <a:latin typeface="Arial" panose="020B0604020202020204" pitchFamily="34" charset="0"/>
                <a:ea typeface="Calibri" panose="020F0502020204030204" pitchFamily="34" charset="0"/>
                <a:cs typeface="Arial" panose="020B0604020202020204" pitchFamily="34" charset="0"/>
              </a:rPr>
              <a:t> (or mood) disorders and </a:t>
            </a:r>
            <a:r>
              <a:rPr lang="en-AU" sz="1800" b="1" dirty="0">
                <a:effectLst/>
                <a:latin typeface="Arial" panose="020B0604020202020204" pitchFamily="34" charset="0"/>
                <a:ea typeface="Calibri" panose="020F0502020204030204" pitchFamily="34" charset="0"/>
                <a:cs typeface="Arial" panose="020B0604020202020204" pitchFamily="34" charset="0"/>
              </a:rPr>
              <a:t>Substance</a:t>
            </a:r>
            <a:r>
              <a:rPr lang="en-AU" sz="1800" dirty="0">
                <a:effectLst/>
                <a:latin typeface="Arial" panose="020B0604020202020204" pitchFamily="34" charset="0"/>
                <a:ea typeface="Calibri" panose="020F0502020204030204" pitchFamily="34" charset="0"/>
                <a:cs typeface="Arial" panose="020B0604020202020204" pitchFamily="34" charset="0"/>
              </a:rPr>
              <a:t> </a:t>
            </a:r>
            <a:r>
              <a:rPr lang="en-AU" sz="1800" b="1" dirty="0">
                <a:effectLst/>
                <a:latin typeface="Arial" panose="020B0604020202020204" pitchFamily="34" charset="0"/>
                <a:ea typeface="Calibri" panose="020F0502020204030204" pitchFamily="34" charset="0"/>
                <a:cs typeface="Arial" panose="020B0604020202020204" pitchFamily="34" charset="0"/>
              </a:rPr>
              <a:t>Use</a:t>
            </a:r>
            <a:r>
              <a:rPr lang="en-AU" sz="1800" dirty="0">
                <a:effectLst/>
                <a:latin typeface="Arial" panose="020B0604020202020204" pitchFamily="34" charset="0"/>
                <a:ea typeface="Calibri" panose="020F0502020204030204" pitchFamily="34" charset="0"/>
                <a:cs typeface="Arial" panose="020B0604020202020204" pitchFamily="34" charset="0"/>
              </a:rPr>
              <a:t> disorders. </a:t>
            </a:r>
          </a:p>
          <a:p>
            <a:pPr>
              <a:lnSpc>
                <a:spcPct val="107000"/>
              </a:lnSpc>
              <a:spcAft>
                <a:spcPts val="600"/>
              </a:spcAft>
            </a:pPr>
            <a:endParaRPr lang="en-AU"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The following groups had </a:t>
            </a:r>
            <a:r>
              <a:rPr lang="en-AU" sz="1800" b="1" dirty="0">
                <a:effectLst/>
                <a:latin typeface="Arial" panose="020B0604020202020204" pitchFamily="34" charset="0"/>
                <a:ea typeface="Calibri" panose="020F0502020204030204" pitchFamily="34" charset="0"/>
                <a:cs typeface="Arial" panose="020B0604020202020204" pitchFamily="34" charset="0"/>
              </a:rPr>
              <a:t>any</a:t>
            </a:r>
            <a:r>
              <a:rPr lang="en-AU" sz="1800" dirty="0">
                <a:effectLst/>
                <a:latin typeface="Arial" panose="020B0604020202020204" pitchFamily="34" charset="0"/>
                <a:ea typeface="Calibri" panose="020F0502020204030204" pitchFamily="34" charset="0"/>
                <a:cs typeface="Arial" panose="020B0604020202020204" pitchFamily="34" charset="0"/>
              </a:rPr>
              <a:t> of these 12- month disorders: </a:t>
            </a:r>
          </a:p>
          <a:p>
            <a:pPr marL="285750" indent="-285750">
              <a:lnSpc>
                <a:spcPct val="107000"/>
              </a:lnSpc>
              <a:spcAft>
                <a:spcPts val="600"/>
              </a:spcAft>
              <a:buFontTx/>
              <a:buChar char="-"/>
            </a:pPr>
            <a:r>
              <a:rPr lang="en-AU" sz="1800" dirty="0">
                <a:effectLst/>
                <a:latin typeface="Arial" panose="020B0604020202020204" pitchFamily="34" charset="0"/>
                <a:ea typeface="Calibri" panose="020F0502020204030204" pitchFamily="34" charset="0"/>
                <a:cs typeface="Arial" panose="020B0604020202020204" pitchFamily="34" charset="0"/>
              </a:rPr>
              <a:t>Over one in five people aged 16 to 85 years (21.5%)</a:t>
            </a:r>
          </a:p>
          <a:p>
            <a:pPr marL="285750" indent="-285750">
              <a:lnSpc>
                <a:spcPct val="107000"/>
              </a:lnSpc>
              <a:spcAft>
                <a:spcPts val="600"/>
              </a:spcAft>
              <a:buFontTx/>
              <a:buChar char="-"/>
            </a:pPr>
            <a:r>
              <a:rPr lang="en-AU" sz="1800" dirty="0">
                <a:effectLst/>
                <a:latin typeface="Arial" panose="020B0604020202020204" pitchFamily="34" charset="0"/>
                <a:ea typeface="Calibri" panose="020F0502020204030204" pitchFamily="34" charset="0"/>
                <a:cs typeface="Arial" panose="020B0604020202020204" pitchFamily="34" charset="0"/>
              </a:rPr>
              <a:t>Almost two in five young people aged 16 to 24 years (38.8%, or over 1m)</a:t>
            </a:r>
          </a:p>
          <a:p>
            <a:pPr marL="285750" indent="-285750">
              <a:lnSpc>
                <a:spcPct val="107000"/>
              </a:lnSpc>
              <a:spcAft>
                <a:spcPts val="600"/>
              </a:spcAft>
              <a:buFontTx/>
              <a:buChar char="-"/>
            </a:pPr>
            <a:r>
              <a:rPr lang="en-AU" dirty="0">
                <a:latin typeface="Arial" panose="020B0604020202020204" pitchFamily="34" charset="0"/>
                <a:ea typeface="Calibri" panose="020F0502020204030204" pitchFamily="34" charset="0"/>
                <a:cs typeface="Arial" panose="020B0604020202020204" pitchFamily="34" charset="0"/>
              </a:rPr>
              <a:t>40% higher among young females (cf. males: 66% higher for </a:t>
            </a:r>
            <a:r>
              <a:rPr lang="en-AU" b="1" dirty="0">
                <a:latin typeface="Arial" panose="020B0604020202020204" pitchFamily="34" charset="0"/>
                <a:ea typeface="Calibri" panose="020F0502020204030204" pitchFamily="34" charset="0"/>
                <a:cs typeface="Arial" panose="020B0604020202020204" pitchFamily="34" charset="0"/>
              </a:rPr>
              <a:t>anxiety</a:t>
            </a:r>
            <a:r>
              <a:rPr lang="en-AU" dirty="0">
                <a:latin typeface="Arial" panose="020B0604020202020204" pitchFamily="34" charset="0"/>
                <a:ea typeface="Calibri" panose="020F0502020204030204" pitchFamily="34" charset="0"/>
                <a:cs typeface="Arial" panose="020B0604020202020204" pitchFamily="34" charset="0"/>
              </a:rPr>
              <a:t> disorders and 61% for </a:t>
            </a:r>
            <a:r>
              <a:rPr lang="en-AU" b="1" dirty="0">
                <a:latin typeface="Arial" panose="020B0604020202020204" pitchFamily="34" charset="0"/>
                <a:ea typeface="Calibri" panose="020F0502020204030204" pitchFamily="34" charset="0"/>
                <a:cs typeface="Arial" panose="020B0604020202020204" pitchFamily="34" charset="0"/>
              </a:rPr>
              <a:t>affective</a:t>
            </a:r>
            <a:r>
              <a:rPr lang="en-AU" dirty="0">
                <a:latin typeface="Arial" panose="020B0604020202020204" pitchFamily="34" charset="0"/>
                <a:ea typeface="Calibri" panose="020F0502020204030204" pitchFamily="34" charset="0"/>
                <a:cs typeface="Arial" panose="020B0604020202020204" pitchFamily="34" charset="0"/>
              </a:rPr>
              <a:t> disorders, but almost half the level for </a:t>
            </a:r>
            <a:r>
              <a:rPr lang="en-AU" b="1" dirty="0">
                <a:latin typeface="Arial" panose="020B0604020202020204" pitchFamily="34" charset="0"/>
                <a:ea typeface="Calibri" panose="020F0502020204030204" pitchFamily="34" charset="0"/>
                <a:cs typeface="Arial" panose="020B0604020202020204" pitchFamily="34" charset="0"/>
              </a:rPr>
              <a:t>substance use </a:t>
            </a:r>
            <a:r>
              <a:rPr lang="en-AU" dirty="0">
                <a:latin typeface="Arial" panose="020B0604020202020204" pitchFamily="34" charset="0"/>
                <a:ea typeface="Calibri" panose="020F0502020204030204" pitchFamily="34" charset="0"/>
                <a:cs typeface="Arial" panose="020B0604020202020204" pitchFamily="34" charset="0"/>
              </a:rPr>
              <a:t>disorders)</a:t>
            </a:r>
          </a:p>
          <a:p>
            <a:pPr marL="285750" indent="-285750">
              <a:lnSpc>
                <a:spcPct val="107000"/>
              </a:lnSpc>
              <a:spcAft>
                <a:spcPts val="600"/>
              </a:spcAft>
              <a:buFontTx/>
              <a:buChar char="-"/>
            </a:pPr>
            <a:r>
              <a:rPr lang="en-AU" dirty="0">
                <a:latin typeface="Arial" panose="020B0604020202020204" pitchFamily="34" charset="0"/>
                <a:ea typeface="Calibri" panose="020F0502020204030204" pitchFamily="34" charset="0"/>
                <a:cs typeface="Arial" panose="020B0604020202020204" pitchFamily="34" charset="0"/>
              </a:rPr>
              <a:t>601,000 young females; 449,000 young males</a:t>
            </a:r>
          </a:p>
          <a:p>
            <a:pPr marL="285750" indent="-285750">
              <a:lnSpc>
                <a:spcPct val="107000"/>
              </a:lnSpc>
              <a:spcAft>
                <a:spcPts val="600"/>
              </a:spcAft>
              <a:buFontTx/>
              <a:buChar char="-"/>
            </a:pPr>
            <a:r>
              <a:rPr lang="en-AU" dirty="0">
                <a:latin typeface="Arial" panose="020B0604020202020204" pitchFamily="34" charset="0"/>
                <a:ea typeface="Calibri" panose="020F0502020204030204" pitchFamily="34" charset="0"/>
                <a:cs typeface="Arial" panose="020B0604020202020204" pitchFamily="34" charset="0"/>
              </a:rPr>
              <a:t>Similar, but lower, proportions at ages 25 to 34 years</a:t>
            </a:r>
          </a:p>
          <a:p>
            <a:pPr marL="285750" indent="-285750">
              <a:lnSpc>
                <a:spcPct val="107000"/>
              </a:lnSpc>
              <a:spcAft>
                <a:spcPts val="600"/>
              </a:spcAft>
              <a:buFontTx/>
              <a:buChar char="-"/>
            </a:pPr>
            <a:endParaRPr lang="en-AU"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600"/>
              </a:spcAft>
              <a:buFontTx/>
              <a:buChar char="-"/>
            </a:pP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AU"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AU"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485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FD19537DC964AB580A2F172DB1BC0" ma:contentTypeVersion="15" ma:contentTypeDescription="Create a new document." ma:contentTypeScope="" ma:versionID="616b9f85683a6699fc90cccf899d7820">
  <xsd:schema xmlns:xsd="http://www.w3.org/2001/XMLSchema" xmlns:xs="http://www.w3.org/2001/XMLSchema" xmlns:p="http://schemas.microsoft.com/office/2006/metadata/properties" xmlns:ns2="76e2a58f-7fc4-44c4-bbb6-373be2f4dde6" xmlns:ns3="e058e558-f12c-443b-8f5c-6ad489b261fe" targetNamespace="http://schemas.microsoft.com/office/2006/metadata/properties" ma:root="true" ma:fieldsID="f61781190c4f2bcf6496cdf3dcbb22f4" ns2:_="" ns3:_="">
    <xsd:import namespace="76e2a58f-7fc4-44c4-bbb6-373be2f4dde6"/>
    <xsd:import namespace="e058e558-f12c-443b-8f5c-6ad489b261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Check"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e2a58f-7fc4-44c4-bbb6-373be2f4d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Check" ma:index="20" nillable="true" ma:displayName="Check" ma:default="1" ma:format="Dropdown" ma:internalName="Check">
      <xsd:simpleType>
        <xsd:restriction base="dms:Boolea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58e558-f12c-443b-8f5c-6ad489b261f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 xmlns="76e2a58f-7fc4-44c4-bbb6-373be2f4dde6">true</Check>
  </documentManagement>
</p:properties>
</file>

<file path=customXml/itemProps1.xml><?xml version="1.0" encoding="utf-8"?>
<ds:datastoreItem xmlns:ds="http://schemas.openxmlformats.org/officeDocument/2006/customXml" ds:itemID="{BA3DD50A-3FA0-4D4A-99FF-AC62A42DD0DC}"/>
</file>

<file path=customXml/itemProps2.xml><?xml version="1.0" encoding="utf-8"?>
<ds:datastoreItem xmlns:ds="http://schemas.openxmlformats.org/officeDocument/2006/customXml" ds:itemID="{B3A989F4-663A-4304-AE78-2030AEE2424E}"/>
</file>

<file path=customXml/itemProps3.xml><?xml version="1.0" encoding="utf-8"?>
<ds:datastoreItem xmlns:ds="http://schemas.openxmlformats.org/officeDocument/2006/customXml" ds:itemID="{5445E262-E326-4498-968B-2BBA7307DA48}"/>
</file>

<file path=docProps/app.xml><?xml version="1.0" encoding="utf-8"?>
<Properties xmlns="http://schemas.openxmlformats.org/officeDocument/2006/extended-properties" xmlns:vt="http://schemas.openxmlformats.org/officeDocument/2006/docPropsVTypes">
  <TotalTime>14411</TotalTime>
  <Words>1539</Words>
  <Application>Microsoft Office PowerPoint</Application>
  <PresentationFormat>Widescreen</PresentationFormat>
  <Paragraphs>167</Paragraphs>
  <Slides>32</Slides>
  <Notes>28</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Aptos</vt:lpstr>
      <vt:lpstr>Aptos Display</vt:lpstr>
      <vt:lpstr>Arial</vt:lpstr>
      <vt:lpstr>Calibri</vt:lpstr>
      <vt:lpstr>Office Theme</vt:lpstr>
      <vt:lpstr>Worksheet</vt:lpstr>
      <vt:lpstr>Social and health inequality over 30 years: What’s changed?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Glover</dc:creator>
  <cp:lastModifiedBy>John Glover</cp:lastModifiedBy>
  <cp:revision>45</cp:revision>
  <dcterms:created xsi:type="dcterms:W3CDTF">2024-09-10T05:35:59Z</dcterms:created>
  <dcterms:modified xsi:type="dcterms:W3CDTF">2024-10-29T23:36:15Z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0x0101008ADFD19537DC964AB580A2F172DB1BC0</vt:lpwstr>
  </property>
</Properties>
</file>